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315" r:id="rId5"/>
    <p:sldId id="316" r:id="rId6"/>
    <p:sldId id="259" r:id="rId7"/>
    <p:sldId id="260" r:id="rId8"/>
    <p:sldId id="261" r:id="rId9"/>
    <p:sldId id="262" r:id="rId10"/>
    <p:sldId id="263" r:id="rId11"/>
    <p:sldId id="264" r:id="rId12"/>
    <p:sldId id="265" r:id="rId13"/>
    <p:sldId id="266" r:id="rId14"/>
    <p:sldId id="267" r:id="rId15"/>
    <p:sldId id="268" r:id="rId16"/>
    <p:sldId id="270" r:id="rId17"/>
    <p:sldId id="271" r:id="rId18"/>
    <p:sldId id="310" r:id="rId19"/>
    <p:sldId id="311" r:id="rId20"/>
    <p:sldId id="272" r:id="rId21"/>
    <p:sldId id="273" r:id="rId22"/>
    <p:sldId id="274" r:id="rId23"/>
    <p:sldId id="275" r:id="rId24"/>
    <p:sldId id="312" r:id="rId25"/>
    <p:sldId id="313" r:id="rId26"/>
    <p:sldId id="276" r:id="rId27"/>
    <p:sldId id="278" r:id="rId28"/>
    <p:sldId id="279" r:id="rId29"/>
    <p:sldId id="280" r:id="rId30"/>
    <p:sldId id="281" r:id="rId31"/>
    <p:sldId id="282" r:id="rId32"/>
    <p:sldId id="288" r:id="rId33"/>
    <p:sldId id="283" r:id="rId34"/>
    <p:sldId id="289" r:id="rId35"/>
    <p:sldId id="290" r:id="rId36"/>
    <p:sldId id="292" r:id="rId37"/>
    <p:sldId id="284" r:id="rId38"/>
    <p:sldId id="285" r:id="rId39"/>
    <p:sldId id="286" r:id="rId40"/>
    <p:sldId id="287" r:id="rId41"/>
    <p:sldId id="269"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14" r:id="rId59"/>
    <p:sldId id="30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34"/>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12/28/18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0.png"/><Relationship Id="rId1" Type="http://schemas.openxmlformats.org/officeDocument/2006/relationships/slideLayout" Target="../slideLayouts/slideLayout2.xml"/><Relationship Id="rId5" Type="http://schemas.openxmlformats.org/officeDocument/2006/relationships/image" Target="../media/image670.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amxedoc/RLs.git" TargetMode="External"/><Relationship Id="rId2" Type="http://schemas.openxmlformats.org/officeDocument/2006/relationships/hyperlink" Target="https://github.com/namxedoc/simplerl4j.gi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9584266" cy="5846606"/>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a:t>
            </a:r>
            <a:r>
              <a:rPr kumimoji="1" lang="zh-CN" altLang="en-US" sz="2400" dirty="0">
                <a:solidFill>
                  <a:srgbClr val="FF0000"/>
                </a:solidFill>
              </a:rPr>
              <a:t>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F5139-ED77-874F-AD33-74CBC5C2F23A}"/>
              </a:ext>
            </a:extLst>
          </p:cNvPr>
          <p:cNvSpPr>
            <a:spLocks noGrp="1"/>
          </p:cNvSpPr>
          <p:nvPr>
            <p:ph type="title"/>
          </p:nvPr>
        </p:nvSpPr>
        <p:spPr>
          <a:xfrm>
            <a:off x="677334" y="375424"/>
            <a:ext cx="8596668" cy="1320800"/>
          </a:xfrm>
        </p:spPr>
        <p:txBody>
          <a:bodyPr/>
          <a:lstStyle/>
          <a:p>
            <a:r>
              <a:rPr kumimoji="1" lang="zh-CN" altLang="en-US" dirty="0">
                <a:solidFill>
                  <a:schemeClr val="tx1"/>
                </a:solidFill>
              </a:rPr>
              <a:t>举例说明</a:t>
            </a:r>
          </a:p>
        </p:txBody>
      </p:sp>
      <p:sp>
        <p:nvSpPr>
          <p:cNvPr id="3" name="内容占位符 2">
            <a:extLst>
              <a:ext uri="{FF2B5EF4-FFF2-40B4-BE49-F238E27FC236}">
                <a16:creationId xmlns:a16="http://schemas.microsoft.com/office/drawing/2014/main" id="{7252B209-39E3-0642-864E-16793FE82F23}"/>
              </a:ext>
            </a:extLst>
          </p:cNvPr>
          <p:cNvSpPr>
            <a:spLocks noGrp="1"/>
          </p:cNvSpPr>
          <p:nvPr>
            <p:ph idx="1"/>
          </p:nvPr>
        </p:nvSpPr>
        <p:spPr>
          <a:xfrm>
            <a:off x="677333" y="1044228"/>
            <a:ext cx="10819573" cy="5033187"/>
          </a:xfrm>
        </p:spPr>
        <p:txBody>
          <a:bodyPr>
            <a:normAutofit/>
          </a:bodyPr>
          <a:lstStyle/>
          <a:p>
            <a:r>
              <a:rPr kumimoji="1" lang="zh-CN" altLang="en-US" dirty="0"/>
              <a:t>接下来的过程，有限</a:t>
            </a:r>
            <a:r>
              <a:rPr kumimoji="1" lang="en-US" altLang="zh-CN" dirty="0"/>
              <a:t>MDP</a:t>
            </a:r>
            <a:r>
              <a:rPr kumimoji="1" lang="zh-CN" altLang="en-US" dirty="0"/>
              <a:t>我会用一个统一的例子来举例说明，</a:t>
            </a:r>
            <a:endParaRPr kumimoji="1" lang="en-US" altLang="zh-CN" dirty="0"/>
          </a:p>
          <a:p>
            <a:r>
              <a:rPr kumimoji="1" lang="zh-CN" altLang="en-US" dirty="0"/>
              <a:t>假设我们现在有这样一个环境，</a:t>
            </a:r>
            <a:r>
              <a:rPr kumimoji="1" lang="zh-CN" altLang="en-US" dirty="0">
                <a:solidFill>
                  <a:srgbClr val="FF0000"/>
                </a:solidFill>
              </a:rPr>
              <a:t>买彩票</a:t>
            </a:r>
            <a:r>
              <a:rPr kumimoji="1" lang="zh-CN" altLang="en-US" dirty="0"/>
              <a:t>：</a:t>
            </a:r>
            <a:endParaRPr kumimoji="1" lang="en-US" altLang="zh-CN" dirty="0"/>
          </a:p>
          <a:p>
            <a:r>
              <a:rPr kumimoji="1" lang="zh-CN" altLang="en-US" dirty="0"/>
              <a:t>我们要训练一个</a:t>
            </a:r>
            <a:r>
              <a:rPr kumimoji="1" lang="en-US" altLang="zh-CN" dirty="0"/>
              <a:t>Agent</a:t>
            </a:r>
            <a:r>
              <a:rPr kumimoji="1" lang="zh-CN" altLang="en-US" dirty="0"/>
              <a:t>，让它学会去买彩票，最大化奖励。</a:t>
            </a:r>
            <a:endParaRPr kumimoji="1" lang="en-US" altLang="zh-CN" dirty="0"/>
          </a:p>
          <a:p>
            <a:r>
              <a:rPr kumimoji="1" lang="zh-CN" altLang="en-US" dirty="0"/>
              <a:t>开始我们有一个未买彩票的初始状态</a:t>
            </a:r>
            <a:r>
              <a:rPr kumimoji="1" lang="en-US" altLang="zh-CN" dirty="0"/>
              <a:t>.    ,Agent</a:t>
            </a:r>
            <a:r>
              <a:rPr kumimoji="1" lang="zh-CN" altLang="en-US" dirty="0"/>
              <a:t>能选择的动作有</a:t>
            </a:r>
            <a:r>
              <a:rPr kumimoji="1" lang="en-US" altLang="zh-CN" dirty="0"/>
              <a:t>2</a:t>
            </a:r>
            <a:r>
              <a:rPr kumimoji="1" lang="zh-CN" altLang="en-US" dirty="0"/>
              <a:t>个：不买彩票</a:t>
            </a:r>
            <a:r>
              <a:rPr kumimoji="1" lang="en-US" altLang="zh-CN" dirty="0">
                <a:solidFill>
                  <a:srgbClr val="FF0000"/>
                </a:solidFill>
              </a:rPr>
              <a:t>X</a:t>
            </a:r>
            <a:r>
              <a:rPr kumimoji="1" lang="zh-CN" altLang="en-US" dirty="0"/>
              <a:t>，和买彩票</a:t>
            </a:r>
            <a:r>
              <a:rPr kumimoji="1" lang="en-US" altLang="zh-CN" dirty="0">
                <a:solidFill>
                  <a:srgbClr val="FF0000"/>
                </a:solidFill>
              </a:rPr>
              <a:t>Y</a:t>
            </a:r>
            <a:r>
              <a:rPr kumimoji="1" lang="zh-CN" altLang="en-US" dirty="0"/>
              <a:t>，彩票需要</a:t>
            </a:r>
            <a:r>
              <a:rPr kumimoji="1" lang="en-US" altLang="zh-CN" dirty="0"/>
              <a:t>2</a:t>
            </a:r>
            <a:r>
              <a:rPr kumimoji="1" lang="zh-CN" altLang="en-US" dirty="0"/>
              <a:t>元</a:t>
            </a:r>
            <a:endParaRPr kumimoji="1" lang="en-US" altLang="zh-CN" dirty="0"/>
          </a:p>
          <a:p>
            <a:r>
              <a:rPr kumimoji="1" lang="zh-CN" altLang="en-US" dirty="0"/>
              <a:t>不管选择什么动作，选择完毕，回合结束</a:t>
            </a:r>
            <a:endParaRPr kumimoji="1" lang="en-US" altLang="zh-CN" dirty="0"/>
          </a:p>
          <a:p>
            <a:r>
              <a:rPr kumimoji="1" lang="en-US" altLang="zh-CN" dirty="0"/>
              <a:t>X</a:t>
            </a:r>
            <a:r>
              <a:rPr kumimoji="1" lang="zh-CN" altLang="en-US" dirty="0"/>
              <a:t> </a:t>
            </a:r>
            <a:r>
              <a:rPr kumimoji="1" lang="en-US" altLang="zh-CN" dirty="0"/>
              <a:t>-&gt;</a:t>
            </a:r>
            <a:r>
              <a:rPr kumimoji="1" lang="zh-CN" altLang="en-US" dirty="0"/>
              <a:t>奖励</a:t>
            </a:r>
            <a:r>
              <a:rPr kumimoji="1" lang="en-US" altLang="zh-CN" dirty="0"/>
              <a:t>0</a:t>
            </a:r>
            <a:r>
              <a:rPr kumimoji="1" lang="zh-CN" altLang="en-US" dirty="0"/>
              <a:t> 进入 </a:t>
            </a:r>
            <a:r>
              <a:rPr kumimoji="1" lang="en-US" altLang="zh-CN" dirty="0"/>
              <a:t>    </a:t>
            </a:r>
            <a:r>
              <a:rPr kumimoji="1" lang="zh-CN" altLang="en-US" dirty="0"/>
              <a:t>状态（心情平静）。</a:t>
            </a:r>
            <a:endParaRPr kumimoji="1" lang="en-US" altLang="zh-CN" dirty="0"/>
          </a:p>
          <a:p>
            <a:r>
              <a:rPr kumimoji="1" lang="en-US" altLang="zh-CN" dirty="0"/>
              <a:t>Y</a:t>
            </a:r>
            <a:r>
              <a:rPr kumimoji="1" lang="zh-CN" altLang="en-US" dirty="0"/>
              <a:t> </a:t>
            </a:r>
            <a:r>
              <a:rPr kumimoji="1" lang="en-US" altLang="zh-CN" dirty="0"/>
              <a:t>-&gt; 49.99999%</a:t>
            </a:r>
            <a:r>
              <a:rPr kumimoji="1" lang="zh-CN" altLang="en-US" dirty="0"/>
              <a:t> 奖励 </a:t>
            </a:r>
            <a:r>
              <a:rPr kumimoji="1" lang="en-US" altLang="zh-CN" dirty="0"/>
              <a:t>-2</a:t>
            </a:r>
            <a:r>
              <a:rPr kumimoji="1" lang="zh-CN" altLang="en-US" dirty="0"/>
              <a:t>（买了没中） 进入      状态（心情不爽）</a:t>
            </a:r>
            <a:endParaRPr kumimoji="1" lang="en-US" altLang="zh-CN" dirty="0"/>
          </a:p>
          <a:p>
            <a:pPr marL="0" indent="0">
              <a:buNone/>
            </a:pPr>
            <a:r>
              <a:rPr kumimoji="1" lang="zh-CN" altLang="en-US" dirty="0"/>
              <a:t>        </a:t>
            </a:r>
            <a:r>
              <a:rPr kumimoji="1" lang="en-US" altLang="zh-CN" dirty="0"/>
              <a:t>-&gt;30% </a:t>
            </a:r>
            <a:r>
              <a:rPr kumimoji="1" lang="zh-CN" altLang="en-US" dirty="0"/>
              <a:t>奖励 </a:t>
            </a:r>
            <a:r>
              <a:rPr kumimoji="1" lang="en-US" altLang="zh-CN" dirty="0"/>
              <a:t>0</a:t>
            </a:r>
            <a:r>
              <a:rPr kumimoji="1" lang="zh-CN" altLang="en-US" dirty="0"/>
              <a:t> （买了中</a:t>
            </a:r>
            <a:r>
              <a:rPr kumimoji="1" lang="en-US" altLang="zh-CN" dirty="0"/>
              <a:t>2</a:t>
            </a:r>
            <a:r>
              <a:rPr kumimoji="1" lang="zh-CN" altLang="en-US" dirty="0"/>
              <a:t>元，抵消）进入    状态</a:t>
            </a:r>
            <a:endParaRPr kumimoji="1" lang="en-US" altLang="zh-CN" dirty="0"/>
          </a:p>
          <a:p>
            <a:pPr marL="0" indent="0">
              <a:buNone/>
            </a:pPr>
            <a:r>
              <a:rPr kumimoji="1" lang="en-US" altLang="zh-CN" dirty="0"/>
              <a:t>	</a:t>
            </a:r>
            <a:r>
              <a:rPr kumimoji="1" lang="zh-CN" altLang="en-US" dirty="0"/>
              <a:t> </a:t>
            </a:r>
            <a:r>
              <a:rPr kumimoji="1" lang="en-US" altLang="zh-CN" dirty="0"/>
              <a:t>-&gt; 20% </a:t>
            </a:r>
            <a:r>
              <a:rPr kumimoji="1" lang="zh-CN" altLang="en-US" dirty="0"/>
              <a:t>奖励 </a:t>
            </a:r>
            <a:r>
              <a:rPr kumimoji="1" lang="en-US" altLang="zh-CN" dirty="0"/>
              <a:t>3</a:t>
            </a:r>
            <a:r>
              <a:rPr kumimoji="1" lang="zh-CN" altLang="en-US" dirty="0"/>
              <a:t> （买了中</a:t>
            </a:r>
            <a:r>
              <a:rPr kumimoji="1" lang="en-US" altLang="zh-CN" dirty="0"/>
              <a:t>5</a:t>
            </a:r>
            <a:r>
              <a:rPr kumimoji="1" lang="zh-CN" altLang="en-US" dirty="0"/>
              <a:t>元，</a:t>
            </a:r>
            <a:r>
              <a:rPr kumimoji="1" lang="en-US" altLang="zh-CN" dirty="0"/>
              <a:t>5-2=3</a:t>
            </a:r>
            <a:r>
              <a:rPr kumimoji="1" lang="zh-CN" altLang="en-US" dirty="0"/>
              <a:t>）进入</a:t>
            </a:r>
            <a:r>
              <a:rPr kumimoji="1" lang="en-US" altLang="zh-CN" dirty="0"/>
              <a:t> </a:t>
            </a:r>
            <a:r>
              <a:rPr kumimoji="1" lang="zh-CN" altLang="en-US" dirty="0"/>
              <a:t>     状态（小开心）</a:t>
            </a:r>
            <a:endParaRPr kumimoji="1" lang="en-US" altLang="zh-CN" dirty="0"/>
          </a:p>
          <a:p>
            <a:pPr marL="0" indent="0">
              <a:buNone/>
            </a:pPr>
            <a:r>
              <a:rPr kumimoji="1" lang="zh-CN" altLang="en-US" dirty="0"/>
              <a:t>        </a:t>
            </a:r>
            <a:r>
              <a:rPr kumimoji="1" lang="en-US" altLang="zh-CN" dirty="0"/>
              <a:t>-&gt; 0.00001% </a:t>
            </a:r>
            <a:r>
              <a:rPr kumimoji="1" lang="zh-CN" altLang="en-US" dirty="0"/>
              <a:t>奖励</a:t>
            </a:r>
            <a:r>
              <a:rPr kumimoji="1" lang="en-US" altLang="zh-CN" dirty="0"/>
              <a:t>500w</a:t>
            </a:r>
            <a:r>
              <a:rPr kumimoji="1" lang="zh-CN" altLang="en-US" dirty="0"/>
              <a:t>（中一等奖，</a:t>
            </a:r>
            <a:r>
              <a:rPr kumimoji="1" lang="en-US" altLang="zh-CN" dirty="0"/>
              <a:t>2</a:t>
            </a:r>
            <a:r>
              <a:rPr kumimoji="1" lang="zh-CN" altLang="en-US" dirty="0"/>
              <a:t>元就忽略不计） 进入。   状态（老子明天就去辞职！）</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a:extLst>
              <a:ext uri="{FF2B5EF4-FFF2-40B4-BE49-F238E27FC236}">
                <a16:creationId xmlns:a16="http://schemas.microsoft.com/office/drawing/2014/main" id="{FCB37145-C911-8848-960B-3534A6ADDC64}"/>
              </a:ext>
            </a:extLst>
          </p:cNvPr>
          <p:cNvPicPr>
            <a:picLocks noChangeAspect="1"/>
          </p:cNvPicPr>
          <p:nvPr/>
        </p:nvPicPr>
        <p:blipFill>
          <a:blip r:embed="rId2"/>
          <a:stretch>
            <a:fillRect/>
          </a:stretch>
        </p:blipFill>
        <p:spPr>
          <a:xfrm>
            <a:off x="4765964" y="2236791"/>
            <a:ext cx="330200" cy="393700"/>
          </a:xfrm>
          <a:prstGeom prst="rect">
            <a:avLst/>
          </a:prstGeom>
        </p:spPr>
      </p:pic>
      <p:pic>
        <p:nvPicPr>
          <p:cNvPr id="5" name="图片 4">
            <a:extLst>
              <a:ext uri="{FF2B5EF4-FFF2-40B4-BE49-F238E27FC236}">
                <a16:creationId xmlns:a16="http://schemas.microsoft.com/office/drawing/2014/main" id="{A6AD1679-22D3-F946-A73C-55290C1F6312}"/>
              </a:ext>
            </a:extLst>
          </p:cNvPr>
          <p:cNvPicPr>
            <a:picLocks noChangeAspect="1"/>
          </p:cNvPicPr>
          <p:nvPr/>
        </p:nvPicPr>
        <p:blipFill>
          <a:blip r:embed="rId3"/>
          <a:stretch>
            <a:fillRect/>
          </a:stretch>
        </p:blipFill>
        <p:spPr>
          <a:xfrm>
            <a:off x="2638015" y="3355493"/>
            <a:ext cx="304800" cy="317500"/>
          </a:xfrm>
          <a:prstGeom prst="rect">
            <a:avLst/>
          </a:prstGeom>
        </p:spPr>
      </p:pic>
      <p:pic>
        <p:nvPicPr>
          <p:cNvPr id="6" name="图片 5">
            <a:extLst>
              <a:ext uri="{FF2B5EF4-FFF2-40B4-BE49-F238E27FC236}">
                <a16:creationId xmlns:a16="http://schemas.microsoft.com/office/drawing/2014/main" id="{CD29D741-8D76-CF42-8477-E5C5356CFBB7}"/>
              </a:ext>
            </a:extLst>
          </p:cNvPr>
          <p:cNvPicPr>
            <a:picLocks noChangeAspect="1"/>
          </p:cNvPicPr>
          <p:nvPr/>
        </p:nvPicPr>
        <p:blipFill>
          <a:blip r:embed="rId4"/>
          <a:stretch>
            <a:fillRect/>
          </a:stretch>
        </p:blipFill>
        <p:spPr>
          <a:xfrm>
            <a:off x="5398331" y="3753955"/>
            <a:ext cx="342900" cy="368300"/>
          </a:xfrm>
          <a:prstGeom prst="rect">
            <a:avLst/>
          </a:prstGeom>
        </p:spPr>
      </p:pic>
      <p:pic>
        <p:nvPicPr>
          <p:cNvPr id="7" name="图片 6">
            <a:extLst>
              <a:ext uri="{FF2B5EF4-FFF2-40B4-BE49-F238E27FC236}">
                <a16:creationId xmlns:a16="http://schemas.microsoft.com/office/drawing/2014/main" id="{0E0950E3-4EDB-9540-9BE0-A225C478263E}"/>
              </a:ext>
            </a:extLst>
          </p:cNvPr>
          <p:cNvPicPr>
            <a:picLocks noChangeAspect="1"/>
          </p:cNvPicPr>
          <p:nvPr/>
        </p:nvPicPr>
        <p:blipFill>
          <a:blip r:embed="rId3"/>
          <a:stretch>
            <a:fillRect/>
          </a:stretch>
        </p:blipFill>
        <p:spPr>
          <a:xfrm>
            <a:off x="5281961" y="4101132"/>
            <a:ext cx="304800" cy="317500"/>
          </a:xfrm>
          <a:prstGeom prst="rect">
            <a:avLst/>
          </a:prstGeom>
        </p:spPr>
      </p:pic>
      <p:pic>
        <p:nvPicPr>
          <p:cNvPr id="8" name="图片 7">
            <a:extLst>
              <a:ext uri="{FF2B5EF4-FFF2-40B4-BE49-F238E27FC236}">
                <a16:creationId xmlns:a16="http://schemas.microsoft.com/office/drawing/2014/main" id="{82146C09-B94D-1445-8D38-2ED050B7F772}"/>
              </a:ext>
            </a:extLst>
          </p:cNvPr>
          <p:cNvPicPr>
            <a:picLocks noChangeAspect="1"/>
          </p:cNvPicPr>
          <p:nvPr/>
        </p:nvPicPr>
        <p:blipFill>
          <a:blip r:embed="rId5"/>
          <a:stretch>
            <a:fillRect/>
          </a:stretch>
        </p:blipFill>
        <p:spPr>
          <a:xfrm>
            <a:off x="5452948" y="4538311"/>
            <a:ext cx="406400" cy="317500"/>
          </a:xfrm>
          <a:prstGeom prst="rect">
            <a:avLst/>
          </a:prstGeom>
        </p:spPr>
      </p:pic>
      <p:pic>
        <p:nvPicPr>
          <p:cNvPr id="9" name="图片 8">
            <a:extLst>
              <a:ext uri="{FF2B5EF4-FFF2-40B4-BE49-F238E27FC236}">
                <a16:creationId xmlns:a16="http://schemas.microsoft.com/office/drawing/2014/main" id="{2DAA05B7-A37F-DB4D-BEDC-F1788026C21E}"/>
              </a:ext>
            </a:extLst>
          </p:cNvPr>
          <p:cNvPicPr>
            <a:picLocks noChangeAspect="1"/>
          </p:cNvPicPr>
          <p:nvPr/>
        </p:nvPicPr>
        <p:blipFill>
          <a:blip r:embed="rId6"/>
          <a:stretch>
            <a:fillRect/>
          </a:stretch>
        </p:blipFill>
        <p:spPr>
          <a:xfrm>
            <a:off x="7200590" y="4929338"/>
            <a:ext cx="355600" cy="330200"/>
          </a:xfrm>
          <a:prstGeom prst="rect">
            <a:avLst/>
          </a:prstGeom>
        </p:spPr>
      </p:pic>
      <p:pic>
        <p:nvPicPr>
          <p:cNvPr id="10" name="图片 9">
            <a:extLst>
              <a:ext uri="{FF2B5EF4-FFF2-40B4-BE49-F238E27FC236}">
                <a16:creationId xmlns:a16="http://schemas.microsoft.com/office/drawing/2014/main" id="{3ACD30DE-E09E-924C-8EC0-3CA502555D02}"/>
              </a:ext>
            </a:extLst>
          </p:cNvPr>
          <p:cNvPicPr>
            <a:picLocks noChangeAspect="1"/>
          </p:cNvPicPr>
          <p:nvPr/>
        </p:nvPicPr>
        <p:blipFill>
          <a:blip r:embed="rId7"/>
          <a:stretch>
            <a:fillRect/>
          </a:stretch>
        </p:blipFill>
        <p:spPr>
          <a:xfrm>
            <a:off x="7556190" y="788791"/>
            <a:ext cx="1436800" cy="1421295"/>
          </a:xfrm>
          <a:prstGeom prst="rect">
            <a:avLst/>
          </a:prstGeom>
        </p:spPr>
      </p:pic>
    </p:spTree>
    <p:extLst>
      <p:ext uri="{BB962C8B-B14F-4D97-AF65-F5344CB8AC3E}">
        <p14:creationId xmlns:p14="http://schemas.microsoft.com/office/powerpoint/2010/main" val="195724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752F14-8CF9-D54B-B63E-A234275D9C18}"/>
              </a:ext>
            </a:extLst>
          </p:cNvPr>
          <p:cNvSpPr txBox="1"/>
          <p:nvPr/>
        </p:nvSpPr>
        <p:spPr>
          <a:xfrm>
            <a:off x="423746" y="457200"/>
            <a:ext cx="10292576" cy="5632311"/>
          </a:xfrm>
          <a:prstGeom prst="rect">
            <a:avLst/>
          </a:prstGeom>
          <a:noFill/>
        </p:spPr>
        <p:txBody>
          <a:bodyPr wrap="square" rtlCol="0">
            <a:spAutoFit/>
          </a:bodyPr>
          <a:lstStyle/>
          <a:p>
            <a:r>
              <a:rPr kumimoji="1" lang="zh-CN" altLang="en-US" dirty="0"/>
              <a:t>把彩票归纳为有限</a:t>
            </a:r>
            <a:r>
              <a:rPr kumimoji="1" lang="en-US" altLang="zh-CN" dirty="0"/>
              <a:t>MDP</a:t>
            </a:r>
            <a:r>
              <a:rPr kumimoji="1" lang="zh-CN" altLang="en-US" dirty="0"/>
              <a:t>就是：</a:t>
            </a:r>
            <a:endParaRPr kumimoji="1" lang="en-US" altLang="zh-CN" dirty="0"/>
          </a:p>
          <a:p>
            <a:r>
              <a:rPr kumimoji="1" lang="zh-CN" altLang="en-US" dirty="0"/>
              <a:t>状态空间</a:t>
            </a:r>
            <a:r>
              <a:rPr kumimoji="1" lang="en-US" altLang="zh-CN" dirty="0"/>
              <a:t>.    :</a:t>
            </a:r>
          </a:p>
          <a:p>
            <a:endParaRPr kumimoji="1" lang="en-US" altLang="zh-CN" dirty="0"/>
          </a:p>
          <a:p>
            <a:r>
              <a:rPr kumimoji="1" lang="zh-CN" altLang="en-US" dirty="0"/>
              <a:t>动作空间</a:t>
            </a:r>
            <a:r>
              <a:rPr kumimoji="1" lang="en-US" altLang="zh-CN" dirty="0"/>
              <a:t>A : X,Y</a:t>
            </a:r>
          </a:p>
          <a:p>
            <a:endParaRPr kumimoji="1" lang="en-US" altLang="zh-CN" dirty="0"/>
          </a:p>
          <a:p>
            <a:r>
              <a:rPr kumimoji="1" lang="zh-CN" altLang="en-US" dirty="0"/>
              <a:t>环境的一步动态特性</a:t>
            </a:r>
            <a:r>
              <a:rPr kumimoji="1" lang="en-US" altLang="zh-CN" dirty="0"/>
              <a:t>P</a:t>
            </a:r>
            <a:r>
              <a:rPr kumimoji="1" lang="zh-CN" altLang="en-US" dirty="0"/>
              <a:t> ： </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A744AF-E556-124E-9813-767AA2B27240}"/>
              </a:ext>
            </a:extLst>
          </p:cNvPr>
          <p:cNvPicPr>
            <a:picLocks noChangeAspect="1"/>
          </p:cNvPicPr>
          <p:nvPr/>
        </p:nvPicPr>
        <p:blipFill>
          <a:blip r:embed="rId2"/>
          <a:stretch>
            <a:fillRect/>
          </a:stretch>
        </p:blipFill>
        <p:spPr>
          <a:xfrm>
            <a:off x="1473510" y="821628"/>
            <a:ext cx="279400" cy="241300"/>
          </a:xfrm>
          <a:prstGeom prst="rect">
            <a:avLst/>
          </a:prstGeom>
        </p:spPr>
      </p:pic>
      <p:pic>
        <p:nvPicPr>
          <p:cNvPr id="7" name="图片 6">
            <a:extLst>
              <a:ext uri="{FF2B5EF4-FFF2-40B4-BE49-F238E27FC236}">
                <a16:creationId xmlns:a16="http://schemas.microsoft.com/office/drawing/2014/main" id="{0E4D3F32-2569-D746-95F3-4B1704645761}"/>
              </a:ext>
            </a:extLst>
          </p:cNvPr>
          <p:cNvPicPr>
            <a:picLocks noChangeAspect="1"/>
          </p:cNvPicPr>
          <p:nvPr/>
        </p:nvPicPr>
        <p:blipFill>
          <a:blip r:embed="rId3"/>
          <a:stretch>
            <a:fillRect/>
          </a:stretch>
        </p:blipFill>
        <p:spPr>
          <a:xfrm>
            <a:off x="2002062" y="783528"/>
            <a:ext cx="1778000" cy="317500"/>
          </a:xfrm>
          <a:prstGeom prst="rect">
            <a:avLst/>
          </a:prstGeom>
        </p:spPr>
      </p:pic>
      <p:pic>
        <p:nvPicPr>
          <p:cNvPr id="9" name="图片 8">
            <a:extLst>
              <a:ext uri="{FF2B5EF4-FFF2-40B4-BE49-F238E27FC236}">
                <a16:creationId xmlns:a16="http://schemas.microsoft.com/office/drawing/2014/main" id="{B28CC343-53E3-F443-88C8-DF5E1FB3D746}"/>
              </a:ext>
            </a:extLst>
          </p:cNvPr>
          <p:cNvPicPr>
            <a:picLocks noChangeAspect="1"/>
          </p:cNvPicPr>
          <p:nvPr/>
        </p:nvPicPr>
        <p:blipFill>
          <a:blip r:embed="rId4"/>
          <a:stretch>
            <a:fillRect/>
          </a:stretch>
        </p:blipFill>
        <p:spPr>
          <a:xfrm>
            <a:off x="514041" y="2194312"/>
            <a:ext cx="3670300" cy="1778000"/>
          </a:xfrm>
          <a:prstGeom prst="rect">
            <a:avLst/>
          </a:prstGeom>
        </p:spPr>
      </p:pic>
      <p:pic>
        <p:nvPicPr>
          <p:cNvPr id="11" name="图片 10">
            <a:extLst>
              <a:ext uri="{FF2B5EF4-FFF2-40B4-BE49-F238E27FC236}">
                <a16:creationId xmlns:a16="http://schemas.microsoft.com/office/drawing/2014/main" id="{3F7629D0-B5E4-1E4B-A897-1C52BBA11EEB}"/>
              </a:ext>
            </a:extLst>
          </p:cNvPr>
          <p:cNvPicPr>
            <a:picLocks noChangeAspect="1"/>
          </p:cNvPicPr>
          <p:nvPr/>
        </p:nvPicPr>
        <p:blipFill>
          <a:blip r:embed="rId5"/>
          <a:stretch>
            <a:fillRect/>
          </a:stretch>
        </p:blipFill>
        <p:spPr>
          <a:xfrm>
            <a:off x="423746" y="4074842"/>
            <a:ext cx="2146300" cy="381000"/>
          </a:xfrm>
          <a:prstGeom prst="rect">
            <a:avLst/>
          </a:prstGeom>
        </p:spPr>
      </p:pic>
    </p:spTree>
    <p:extLst>
      <p:ext uri="{BB962C8B-B14F-4D97-AF65-F5344CB8AC3E}">
        <p14:creationId xmlns:p14="http://schemas.microsoft.com/office/powerpoint/2010/main" val="199535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871FCF-9B99-8A42-82CE-DBE81FD68B0C}"/>
              </a:ext>
            </a:extLst>
          </p:cNvPr>
          <p:cNvSpPr txBox="1"/>
          <p:nvPr/>
        </p:nvSpPr>
        <p:spPr>
          <a:xfrm>
            <a:off x="379140" y="323386"/>
            <a:ext cx="9824225" cy="6186309"/>
          </a:xfrm>
          <a:prstGeom prst="rect">
            <a:avLst/>
          </a:prstGeom>
          <a:noFill/>
        </p:spPr>
        <p:txBody>
          <a:bodyPr wrap="square" rtlCol="0">
            <a:spAutoFit/>
          </a:bodyPr>
          <a:lstStyle/>
          <a:p>
            <a:r>
              <a:rPr kumimoji="1" lang="zh-CN" altLang="en-US" dirty="0"/>
              <a:t>那彩票例子举例贝尔曼预期方程</a:t>
            </a:r>
            <a:r>
              <a:rPr kumimoji="1" lang="en-US" altLang="zh-CN" dirty="0"/>
              <a:t>(             )</a:t>
            </a:r>
            <a:r>
              <a:rPr kumimoji="1" lang="zh-CN" altLang="en-US" dirty="0"/>
              <a:t>：</a:t>
            </a:r>
            <a:endParaRPr kumimoji="1" lang="en-US" altLang="zh-CN" dirty="0"/>
          </a:p>
          <a:p>
            <a:r>
              <a:rPr kumimoji="1" lang="zh-CN" altLang="en-US" dirty="0"/>
              <a:t>由于无论做出什么选择都会使该阶段结束，所以除了初始状态其他全部都是终结状态，所以</a:t>
            </a:r>
            <a:endParaRPr kumimoji="1" lang="en-US" altLang="zh-CN" dirty="0"/>
          </a:p>
          <a:p>
            <a:r>
              <a:rPr kumimoji="1" lang="zh-CN" altLang="en-US" dirty="0"/>
              <a:t>价值都是</a:t>
            </a:r>
            <a:r>
              <a:rPr kumimoji="1" lang="en-US" altLang="zh-CN" dirty="0">
                <a:solidFill>
                  <a:srgbClr val="FF0000"/>
                </a:solidFill>
              </a:rPr>
              <a:t>0</a:t>
            </a:r>
          </a:p>
          <a:p>
            <a:r>
              <a:rPr kumimoji="1" lang="zh-CN" altLang="en-US" dirty="0"/>
              <a:t>假设是确定性策略 </a:t>
            </a:r>
            <a:r>
              <a:rPr kumimoji="1" lang="zh-CN" altLang="en-US" dirty="0">
                <a:solidFill>
                  <a:srgbClr val="FF0000"/>
                </a:solidFill>
              </a:rPr>
              <a:t>不买彩票</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代入这个方程：</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在假设确定性策略是 买彩票：</a:t>
            </a:r>
            <a:endParaRPr kumimoji="1" lang="en-US" altLang="zh-CN" dirty="0"/>
          </a:p>
          <a:p>
            <a:r>
              <a:rPr kumimoji="1" lang="zh-CN" altLang="en-US" dirty="0"/>
              <a:t>同样代入方程：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可以看到当前彩票的环境下，买彩票的收益</a:t>
            </a:r>
            <a:r>
              <a:rPr kumimoji="1" lang="en-US" altLang="zh-CN" dirty="0"/>
              <a:t>0.1</a:t>
            </a:r>
            <a:r>
              <a:rPr kumimoji="1" lang="zh-CN" altLang="en-US" dirty="0"/>
              <a:t>略大于</a:t>
            </a:r>
            <a:r>
              <a:rPr kumimoji="1" lang="en-US" altLang="zh-CN" dirty="0"/>
              <a:t>0</a:t>
            </a: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AE51564-DFF4-6F45-A9A8-F85887E13801}"/>
              </a:ext>
            </a:extLst>
          </p:cNvPr>
          <p:cNvPicPr>
            <a:picLocks noChangeAspect="1"/>
          </p:cNvPicPr>
          <p:nvPr/>
        </p:nvPicPr>
        <p:blipFill>
          <a:blip r:embed="rId2"/>
          <a:stretch>
            <a:fillRect/>
          </a:stretch>
        </p:blipFill>
        <p:spPr>
          <a:xfrm>
            <a:off x="379140" y="1554831"/>
            <a:ext cx="5880100" cy="660400"/>
          </a:xfrm>
          <a:prstGeom prst="rect">
            <a:avLst/>
          </a:prstGeom>
        </p:spPr>
      </p:pic>
      <p:pic>
        <p:nvPicPr>
          <p:cNvPr id="6" name="图片 5">
            <a:extLst>
              <a:ext uri="{FF2B5EF4-FFF2-40B4-BE49-F238E27FC236}">
                <a16:creationId xmlns:a16="http://schemas.microsoft.com/office/drawing/2014/main" id="{80A3220B-3839-DF4B-A9CC-DC96F0D278C6}"/>
              </a:ext>
            </a:extLst>
          </p:cNvPr>
          <p:cNvPicPr>
            <a:picLocks noChangeAspect="1"/>
          </p:cNvPicPr>
          <p:nvPr/>
        </p:nvPicPr>
        <p:blipFill>
          <a:blip r:embed="rId3"/>
          <a:stretch>
            <a:fillRect/>
          </a:stretch>
        </p:blipFill>
        <p:spPr>
          <a:xfrm>
            <a:off x="3763693" y="309756"/>
            <a:ext cx="850900" cy="381000"/>
          </a:xfrm>
          <a:prstGeom prst="rect">
            <a:avLst/>
          </a:prstGeom>
        </p:spPr>
      </p:pic>
      <p:pic>
        <p:nvPicPr>
          <p:cNvPr id="7" name="图片 6">
            <a:extLst>
              <a:ext uri="{FF2B5EF4-FFF2-40B4-BE49-F238E27FC236}">
                <a16:creationId xmlns:a16="http://schemas.microsoft.com/office/drawing/2014/main" id="{EBE3876C-C584-AF40-B10C-B48E5793F4A9}"/>
              </a:ext>
            </a:extLst>
          </p:cNvPr>
          <p:cNvPicPr>
            <a:picLocks noChangeAspect="1"/>
          </p:cNvPicPr>
          <p:nvPr/>
        </p:nvPicPr>
        <p:blipFill>
          <a:blip r:embed="rId4"/>
          <a:stretch>
            <a:fillRect/>
          </a:stretch>
        </p:blipFill>
        <p:spPr>
          <a:xfrm>
            <a:off x="379140" y="2600515"/>
            <a:ext cx="6286500" cy="711200"/>
          </a:xfrm>
          <a:prstGeom prst="rect">
            <a:avLst/>
          </a:prstGeom>
        </p:spPr>
      </p:pic>
      <p:pic>
        <p:nvPicPr>
          <p:cNvPr id="8" name="图片 7">
            <a:extLst>
              <a:ext uri="{FF2B5EF4-FFF2-40B4-BE49-F238E27FC236}">
                <a16:creationId xmlns:a16="http://schemas.microsoft.com/office/drawing/2014/main" id="{DF64CE22-06BA-944D-BBA0-9D61E6E89F01}"/>
              </a:ext>
            </a:extLst>
          </p:cNvPr>
          <p:cNvPicPr>
            <a:picLocks noChangeAspect="1"/>
          </p:cNvPicPr>
          <p:nvPr/>
        </p:nvPicPr>
        <p:blipFill>
          <a:blip r:embed="rId5"/>
          <a:stretch>
            <a:fillRect/>
          </a:stretch>
        </p:blipFill>
        <p:spPr>
          <a:xfrm>
            <a:off x="379140" y="3934905"/>
            <a:ext cx="11567843" cy="1298080"/>
          </a:xfrm>
          <a:prstGeom prst="rect">
            <a:avLst/>
          </a:prstGeom>
        </p:spPr>
      </p:pic>
    </p:spTree>
    <p:extLst>
      <p:ext uri="{BB962C8B-B14F-4D97-AF65-F5344CB8AC3E}">
        <p14:creationId xmlns:p14="http://schemas.microsoft.com/office/powerpoint/2010/main" val="2071838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4FFB62-3C97-B94C-A71E-52DA406EDD4F}"/>
              </a:ext>
            </a:extLst>
          </p:cNvPr>
          <p:cNvSpPr txBox="1"/>
          <p:nvPr/>
        </p:nvSpPr>
        <p:spPr>
          <a:xfrm>
            <a:off x="345689" y="334536"/>
            <a:ext cx="10638262" cy="4801314"/>
          </a:xfrm>
          <a:prstGeom prst="rect">
            <a:avLst/>
          </a:prstGeom>
          <a:noFill/>
        </p:spPr>
        <p:txBody>
          <a:bodyPr wrap="square" rtlCol="0">
            <a:spAutoFit/>
          </a:bodyPr>
          <a:lstStyle/>
          <a:p>
            <a:r>
              <a:rPr kumimoji="1" lang="zh-CN" altLang="en-US" dirty="0"/>
              <a:t>那假设是随机性策略（</a:t>
            </a:r>
            <a:r>
              <a:rPr kumimoji="1" lang="zh-CN" altLang="en-US" dirty="0">
                <a:solidFill>
                  <a:srgbClr val="FF0000"/>
                </a:solidFill>
              </a:rPr>
              <a:t>不买</a:t>
            </a:r>
            <a:r>
              <a:rPr kumimoji="1" lang="en-US" altLang="zh-CN" dirty="0">
                <a:solidFill>
                  <a:srgbClr val="FF0000"/>
                </a:solidFill>
              </a:rPr>
              <a:t>30%</a:t>
            </a:r>
            <a:r>
              <a:rPr kumimoji="1" lang="zh-CN" altLang="en-US" dirty="0">
                <a:solidFill>
                  <a:srgbClr val="FF0000"/>
                </a:solidFill>
              </a:rPr>
              <a:t>，买</a:t>
            </a:r>
            <a:r>
              <a:rPr kumimoji="1" lang="en-US" altLang="zh-CN" dirty="0">
                <a:solidFill>
                  <a:srgbClr val="FF0000"/>
                </a:solidFill>
              </a:rPr>
              <a:t>70%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85F9262-8935-644C-8E1E-F0EA63C7469F}"/>
              </a:ext>
            </a:extLst>
          </p:cNvPr>
          <p:cNvPicPr>
            <a:picLocks noChangeAspect="1"/>
          </p:cNvPicPr>
          <p:nvPr/>
        </p:nvPicPr>
        <p:blipFill>
          <a:blip r:embed="rId2"/>
          <a:stretch>
            <a:fillRect/>
          </a:stretch>
        </p:blipFill>
        <p:spPr>
          <a:xfrm>
            <a:off x="440009" y="675578"/>
            <a:ext cx="6896100" cy="533400"/>
          </a:xfrm>
          <a:prstGeom prst="rect">
            <a:avLst/>
          </a:prstGeom>
        </p:spPr>
      </p:pic>
      <p:pic>
        <p:nvPicPr>
          <p:cNvPr id="6" name="图片 5">
            <a:extLst>
              <a:ext uri="{FF2B5EF4-FFF2-40B4-BE49-F238E27FC236}">
                <a16:creationId xmlns:a16="http://schemas.microsoft.com/office/drawing/2014/main" id="{C8E01E71-4082-CC44-8848-E901C0D79E92}"/>
              </a:ext>
            </a:extLst>
          </p:cNvPr>
          <p:cNvPicPr>
            <a:picLocks noChangeAspect="1"/>
          </p:cNvPicPr>
          <p:nvPr/>
        </p:nvPicPr>
        <p:blipFill>
          <a:blip r:embed="rId3"/>
          <a:stretch>
            <a:fillRect/>
          </a:stretch>
        </p:blipFill>
        <p:spPr>
          <a:xfrm>
            <a:off x="0" y="1795793"/>
            <a:ext cx="11262732" cy="2193148"/>
          </a:xfrm>
          <a:prstGeom prst="rect">
            <a:avLst/>
          </a:prstGeom>
        </p:spPr>
      </p:pic>
    </p:spTree>
    <p:extLst>
      <p:ext uri="{BB962C8B-B14F-4D97-AF65-F5344CB8AC3E}">
        <p14:creationId xmlns:p14="http://schemas.microsoft.com/office/powerpoint/2010/main" val="3191607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、生成对抗神经网络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371C67-E0AF-AC4E-9161-F67A0D17725A}"/>
              </a:ext>
            </a:extLst>
          </p:cNvPr>
          <p:cNvPicPr>
            <a:picLocks noChangeAspect="1"/>
          </p:cNvPicPr>
          <p:nvPr/>
        </p:nvPicPr>
        <p:blipFill>
          <a:blip r:embed="rId2"/>
          <a:stretch>
            <a:fillRect/>
          </a:stretch>
        </p:blipFill>
        <p:spPr>
          <a:xfrm>
            <a:off x="320368" y="470846"/>
            <a:ext cx="2133600" cy="2514600"/>
          </a:xfrm>
          <a:prstGeom prst="rect">
            <a:avLst/>
          </a:prstGeom>
        </p:spPr>
      </p:pic>
      <p:pic>
        <p:nvPicPr>
          <p:cNvPr id="5" name="图片 4">
            <a:extLst>
              <a:ext uri="{FF2B5EF4-FFF2-40B4-BE49-F238E27FC236}">
                <a16:creationId xmlns:a16="http://schemas.microsoft.com/office/drawing/2014/main" id="{6DAAB9AF-72FB-6645-8824-E72AF54D11CF}"/>
              </a:ext>
            </a:extLst>
          </p:cNvPr>
          <p:cNvPicPr>
            <a:picLocks noChangeAspect="1"/>
          </p:cNvPicPr>
          <p:nvPr/>
        </p:nvPicPr>
        <p:blipFill>
          <a:blip r:embed="rId3"/>
          <a:stretch>
            <a:fillRect/>
          </a:stretch>
        </p:blipFill>
        <p:spPr>
          <a:xfrm>
            <a:off x="3670147" y="604196"/>
            <a:ext cx="3619500" cy="2247900"/>
          </a:xfrm>
          <a:prstGeom prst="rect">
            <a:avLst/>
          </a:prstGeom>
        </p:spPr>
      </p:pic>
      <p:pic>
        <p:nvPicPr>
          <p:cNvPr id="6" name="图片 5">
            <a:extLst>
              <a:ext uri="{FF2B5EF4-FFF2-40B4-BE49-F238E27FC236}">
                <a16:creationId xmlns:a16="http://schemas.microsoft.com/office/drawing/2014/main" id="{670C5562-3518-3947-B27B-8FB3E88042E9}"/>
              </a:ext>
            </a:extLst>
          </p:cNvPr>
          <p:cNvPicPr>
            <a:picLocks noChangeAspect="1"/>
          </p:cNvPicPr>
          <p:nvPr/>
        </p:nvPicPr>
        <p:blipFill>
          <a:blip r:embed="rId4"/>
          <a:stretch>
            <a:fillRect/>
          </a:stretch>
        </p:blipFill>
        <p:spPr>
          <a:xfrm>
            <a:off x="178420" y="3380093"/>
            <a:ext cx="3724508" cy="2528775"/>
          </a:xfrm>
          <a:prstGeom prst="rect">
            <a:avLst/>
          </a:prstGeom>
        </p:spPr>
      </p:pic>
      <p:pic>
        <p:nvPicPr>
          <p:cNvPr id="7" name="图片 6">
            <a:extLst>
              <a:ext uri="{FF2B5EF4-FFF2-40B4-BE49-F238E27FC236}">
                <a16:creationId xmlns:a16="http://schemas.microsoft.com/office/drawing/2014/main" id="{13D51C76-736D-8D40-8EFE-3C94A9BE81C8}"/>
              </a:ext>
            </a:extLst>
          </p:cNvPr>
          <p:cNvPicPr>
            <a:picLocks noChangeAspect="1"/>
          </p:cNvPicPr>
          <p:nvPr/>
        </p:nvPicPr>
        <p:blipFill>
          <a:blip r:embed="rId5"/>
          <a:stretch>
            <a:fillRect/>
          </a:stretch>
        </p:blipFill>
        <p:spPr>
          <a:xfrm>
            <a:off x="4205870" y="3564980"/>
            <a:ext cx="3848100" cy="2159000"/>
          </a:xfrm>
          <a:prstGeom prst="rect">
            <a:avLst/>
          </a:prstGeom>
        </p:spPr>
      </p:pic>
      <p:pic>
        <p:nvPicPr>
          <p:cNvPr id="8" name="图片 7">
            <a:extLst>
              <a:ext uri="{FF2B5EF4-FFF2-40B4-BE49-F238E27FC236}">
                <a16:creationId xmlns:a16="http://schemas.microsoft.com/office/drawing/2014/main" id="{4E7CBF70-2BE2-7D4E-A2AC-38B4B3E09B8A}"/>
              </a:ext>
            </a:extLst>
          </p:cNvPr>
          <p:cNvPicPr>
            <a:picLocks noChangeAspect="1"/>
          </p:cNvPicPr>
          <p:nvPr/>
        </p:nvPicPr>
        <p:blipFill>
          <a:blip r:embed="rId6"/>
          <a:stretch>
            <a:fillRect/>
          </a:stretch>
        </p:blipFill>
        <p:spPr>
          <a:xfrm>
            <a:off x="8053970" y="603652"/>
            <a:ext cx="3810000" cy="2057400"/>
          </a:xfrm>
          <a:prstGeom prst="rect">
            <a:avLst/>
          </a:prstGeom>
        </p:spPr>
      </p:pic>
      <p:pic>
        <p:nvPicPr>
          <p:cNvPr id="9" name="图片 8">
            <a:extLst>
              <a:ext uri="{FF2B5EF4-FFF2-40B4-BE49-F238E27FC236}">
                <a16:creationId xmlns:a16="http://schemas.microsoft.com/office/drawing/2014/main" id="{FAE3608D-D34D-C04E-818B-B35A6B2F1F86}"/>
              </a:ext>
            </a:extLst>
          </p:cNvPr>
          <p:cNvPicPr>
            <a:picLocks noChangeAspect="1"/>
          </p:cNvPicPr>
          <p:nvPr/>
        </p:nvPicPr>
        <p:blipFill>
          <a:blip r:embed="rId7"/>
          <a:stretch>
            <a:fillRect/>
          </a:stretch>
        </p:blipFill>
        <p:spPr>
          <a:xfrm>
            <a:off x="8428618" y="3666589"/>
            <a:ext cx="3296889" cy="1955782"/>
          </a:xfrm>
          <a:prstGeom prst="rect">
            <a:avLst/>
          </a:prstGeom>
        </p:spPr>
      </p:pic>
      <p:sp>
        <p:nvSpPr>
          <p:cNvPr id="10" name="文本框 9">
            <a:extLst>
              <a:ext uri="{FF2B5EF4-FFF2-40B4-BE49-F238E27FC236}">
                <a16:creationId xmlns:a16="http://schemas.microsoft.com/office/drawing/2014/main" id="{C3972651-AC5A-3447-8E77-D3DD041ABC48}"/>
              </a:ext>
            </a:extLst>
          </p:cNvPr>
          <p:cNvSpPr txBox="1"/>
          <p:nvPr/>
        </p:nvSpPr>
        <p:spPr>
          <a:xfrm>
            <a:off x="775009" y="2985446"/>
            <a:ext cx="914400" cy="369332"/>
          </a:xfrm>
          <a:prstGeom prst="rect">
            <a:avLst/>
          </a:prstGeom>
          <a:noFill/>
        </p:spPr>
        <p:txBody>
          <a:bodyPr wrap="square" rtlCol="0">
            <a:spAutoFit/>
          </a:bodyPr>
          <a:lstStyle/>
          <a:p>
            <a:r>
              <a:rPr kumimoji="1" lang="zh-CN" altLang="en-US" dirty="0"/>
              <a:t>机器人</a:t>
            </a:r>
          </a:p>
        </p:txBody>
      </p:sp>
      <p:sp>
        <p:nvSpPr>
          <p:cNvPr id="11" name="文本框 10">
            <a:extLst>
              <a:ext uri="{FF2B5EF4-FFF2-40B4-BE49-F238E27FC236}">
                <a16:creationId xmlns:a16="http://schemas.microsoft.com/office/drawing/2014/main" id="{93E5EC35-B5ED-824C-9ABA-03EF6778167D}"/>
              </a:ext>
            </a:extLst>
          </p:cNvPr>
          <p:cNvSpPr txBox="1"/>
          <p:nvPr/>
        </p:nvSpPr>
        <p:spPr>
          <a:xfrm>
            <a:off x="4108296" y="2904771"/>
            <a:ext cx="3031273" cy="369332"/>
          </a:xfrm>
          <a:prstGeom prst="rect">
            <a:avLst/>
          </a:prstGeom>
          <a:noFill/>
        </p:spPr>
        <p:txBody>
          <a:bodyPr wrap="square" rtlCol="0">
            <a:spAutoFit/>
          </a:bodyPr>
          <a:lstStyle/>
          <a:p>
            <a:r>
              <a:rPr kumimoji="1" lang="zh-CN" altLang="en-US" dirty="0"/>
              <a:t>计算机视觉（图像检测）</a:t>
            </a:r>
          </a:p>
        </p:txBody>
      </p:sp>
      <p:sp>
        <p:nvSpPr>
          <p:cNvPr id="12" name="文本框 11">
            <a:extLst>
              <a:ext uri="{FF2B5EF4-FFF2-40B4-BE49-F238E27FC236}">
                <a16:creationId xmlns:a16="http://schemas.microsoft.com/office/drawing/2014/main" id="{41BDCA9C-F834-5C42-9BE3-DF813736E5C2}"/>
              </a:ext>
            </a:extLst>
          </p:cNvPr>
          <p:cNvSpPr txBox="1"/>
          <p:nvPr/>
        </p:nvSpPr>
        <p:spPr>
          <a:xfrm>
            <a:off x="8793897" y="2743684"/>
            <a:ext cx="3031273" cy="369332"/>
          </a:xfrm>
          <a:prstGeom prst="rect">
            <a:avLst/>
          </a:prstGeom>
          <a:noFill/>
        </p:spPr>
        <p:txBody>
          <a:bodyPr wrap="square" rtlCol="0">
            <a:spAutoFit/>
          </a:bodyPr>
          <a:lstStyle/>
          <a:p>
            <a:r>
              <a:rPr kumimoji="1" lang="zh-CN" altLang="en-US" dirty="0"/>
              <a:t>强化学习（无人驾驶）</a:t>
            </a:r>
          </a:p>
        </p:txBody>
      </p:sp>
      <p:sp>
        <p:nvSpPr>
          <p:cNvPr id="13" name="文本框 12">
            <a:extLst>
              <a:ext uri="{FF2B5EF4-FFF2-40B4-BE49-F238E27FC236}">
                <a16:creationId xmlns:a16="http://schemas.microsoft.com/office/drawing/2014/main" id="{15AB0E1E-00AA-6E4F-829D-9B682CCA3632}"/>
              </a:ext>
            </a:extLst>
          </p:cNvPr>
          <p:cNvSpPr txBox="1"/>
          <p:nvPr/>
        </p:nvSpPr>
        <p:spPr>
          <a:xfrm>
            <a:off x="8923995" y="5724202"/>
            <a:ext cx="3031273" cy="369332"/>
          </a:xfrm>
          <a:prstGeom prst="rect">
            <a:avLst/>
          </a:prstGeom>
          <a:noFill/>
        </p:spPr>
        <p:txBody>
          <a:bodyPr wrap="square" rtlCol="0">
            <a:spAutoFit/>
          </a:bodyPr>
          <a:lstStyle/>
          <a:p>
            <a:r>
              <a:rPr kumimoji="1" lang="zh-CN" altLang="en-US" dirty="0"/>
              <a:t>强化学习（</a:t>
            </a:r>
            <a:r>
              <a:rPr kumimoji="1" lang="en-US" altLang="zh-CN" dirty="0"/>
              <a:t>AlphaGo</a:t>
            </a:r>
            <a:r>
              <a:rPr kumimoji="1" lang="zh-CN" altLang="en-US" dirty="0"/>
              <a:t>）</a:t>
            </a:r>
          </a:p>
        </p:txBody>
      </p:sp>
      <p:sp>
        <p:nvSpPr>
          <p:cNvPr id="14" name="文本框 13">
            <a:extLst>
              <a:ext uri="{FF2B5EF4-FFF2-40B4-BE49-F238E27FC236}">
                <a16:creationId xmlns:a16="http://schemas.microsoft.com/office/drawing/2014/main" id="{39B88531-24DF-024A-8D99-368F1301B878}"/>
              </a:ext>
            </a:extLst>
          </p:cNvPr>
          <p:cNvSpPr txBox="1"/>
          <p:nvPr/>
        </p:nvSpPr>
        <p:spPr>
          <a:xfrm>
            <a:off x="4400376" y="5800760"/>
            <a:ext cx="4026170" cy="369332"/>
          </a:xfrm>
          <a:prstGeom prst="rect">
            <a:avLst/>
          </a:prstGeom>
          <a:noFill/>
        </p:spPr>
        <p:txBody>
          <a:bodyPr wrap="square" rtlCol="0">
            <a:spAutoFit/>
          </a:bodyPr>
          <a:lstStyle/>
          <a:p>
            <a:r>
              <a:rPr kumimoji="1" lang="zh-CN" altLang="en-US" dirty="0"/>
              <a:t>机器学习（在线广告，猜你喜欢）</a:t>
            </a:r>
          </a:p>
        </p:txBody>
      </p:sp>
      <p:sp>
        <p:nvSpPr>
          <p:cNvPr id="15" name="文本框 14">
            <a:extLst>
              <a:ext uri="{FF2B5EF4-FFF2-40B4-BE49-F238E27FC236}">
                <a16:creationId xmlns:a16="http://schemas.microsoft.com/office/drawing/2014/main" id="{8AB22F01-4E26-8149-8734-D4048EB69BB4}"/>
              </a:ext>
            </a:extLst>
          </p:cNvPr>
          <p:cNvSpPr txBox="1"/>
          <p:nvPr/>
        </p:nvSpPr>
        <p:spPr>
          <a:xfrm>
            <a:off x="525037" y="5902003"/>
            <a:ext cx="3031273" cy="369332"/>
          </a:xfrm>
          <a:prstGeom prst="rect">
            <a:avLst/>
          </a:prstGeom>
          <a:noFill/>
        </p:spPr>
        <p:txBody>
          <a:bodyPr wrap="square" rtlCol="0">
            <a:spAutoFit/>
          </a:bodyPr>
          <a:lstStyle/>
          <a:p>
            <a:r>
              <a:rPr kumimoji="1" lang="zh-CN" altLang="en-US" dirty="0"/>
              <a:t>自然语言处理（聊天机器人）</a:t>
            </a:r>
          </a:p>
        </p:txBody>
      </p:sp>
    </p:spTree>
    <p:extLst>
      <p:ext uri="{BB962C8B-B14F-4D97-AF65-F5344CB8AC3E}">
        <p14:creationId xmlns:p14="http://schemas.microsoft.com/office/powerpoint/2010/main" val="4264852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dirty="0"/>
                  <a:t>[0,1]</a:t>
                </a:r>
                <a:r>
                  <a:rPr kumimoji="1" lang="zh-CN" altLang="en-US" dirty="0"/>
                  <a:t>的实数</a:t>
                </a:r>
                <a:endParaRPr kumimoji="1" lang="en-US" altLang="zh-CN" dirty="0"/>
              </a:p>
              <a:p>
                <a:r>
                  <a:rPr kumimoji="1" lang="zh-CN" altLang="en-US" dirty="0"/>
                  <a:t>然后当我们需要选择一个动作的时候，我们先随机摇出一个</a:t>
                </a:r>
                <a:r>
                  <a:rPr kumimoji="1" lang="en-US" altLang="zh-CN" dirty="0"/>
                  <a:t>0</a:t>
                </a:r>
                <a:r>
                  <a:rPr kumimoji="1" lang="zh-CN" altLang="en-US" dirty="0"/>
                  <a:t>到</a:t>
                </a:r>
                <a:r>
                  <a:rPr kumimoji="1" lang="en-US" altLang="zh-CN" dirty="0"/>
                  <a:t>1</a:t>
                </a:r>
                <a:r>
                  <a:rPr kumimoji="1" lang="zh-CN" altLang="en-US" dirty="0"/>
                  <a:t>数字：</a:t>
                </a:r>
                <a:endParaRPr kumimoji="1" lang="en-US" altLang="zh-CN" dirty="0"/>
              </a:p>
              <a:p>
                <a:r>
                  <a:rPr kumimoji="1" lang="zh-CN" altLang="en-US" dirty="0"/>
                  <a:t>如果小于等于</a:t>
                </a:r>
                <a:r>
                  <a:rPr kumimoji="1" lang="en-US" altLang="zh-CN" dirty="0"/>
                  <a:t>epsilon</a:t>
                </a:r>
                <a:r>
                  <a:rPr kumimoji="1" lang="zh-CN" altLang="en-US" dirty="0"/>
                  <a:t>，则此次动作采用</a:t>
                </a:r>
                <a:r>
                  <a:rPr kumimoji="1" lang="zh-CN" altLang="en-US" dirty="0">
                    <a:solidFill>
                      <a:srgbClr val="FF0000"/>
                    </a:solidFill>
                  </a:rPr>
                  <a:t>随机选择</a:t>
                </a:r>
                <a:r>
                  <a:rPr kumimoji="1" lang="zh-CN" altLang="en-US" dirty="0"/>
                  <a:t>，就是在所有的可选动作的空间中等概率随机挑选一个</a:t>
                </a:r>
                <a:endParaRPr kumimoji="1" lang="en-US" altLang="zh-CN" dirty="0"/>
              </a:p>
              <a:p>
                <a:r>
                  <a:rPr kumimoji="1" lang="zh-CN" altLang="en-US" dirty="0"/>
                  <a:t>如果大于</a:t>
                </a:r>
                <a:r>
                  <a:rPr kumimoji="1" lang="en-US" altLang="zh-CN" dirty="0"/>
                  <a:t>epsilon</a:t>
                </a:r>
                <a:r>
                  <a:rPr kumimoji="1" lang="zh-CN" altLang="en-US" dirty="0"/>
                  <a:t>，则此次动作采用</a:t>
                </a:r>
                <a:r>
                  <a:rPr kumimoji="1" lang="zh-CN" altLang="en-US" dirty="0">
                    <a:solidFill>
                      <a:srgbClr val="FF0000"/>
                    </a:solidFill>
                  </a:rPr>
                  <a:t>贪婪策略</a:t>
                </a:r>
                <a:r>
                  <a:rPr kumimoji="1" lang="zh-CN" altLang="en-US" dirty="0"/>
                  <a:t>，选择价值最大的那个动作</a:t>
                </a:r>
                <a:endParaRPr kumimoji="1" lang="en-US" altLang="zh-CN" dirty="0"/>
              </a:p>
              <a:p>
                <a:r>
                  <a:rPr kumimoji="1" lang="zh-CN" altLang="en-US" dirty="0"/>
                  <a:t>这样就防止了有些状态或者动作永远也选择不到的问题。</a:t>
                </a:r>
                <a:endParaRPr kumimoji="1" lang="en-US" altLang="zh-CN" dirty="0"/>
              </a:p>
              <a:p>
                <a:r>
                  <a:rPr kumimoji="1" lang="zh-CN" altLang="en-US" dirty="0"/>
                  <a:t>进阶的话，可以上来初始化</a:t>
                </a:r>
                <a:r>
                  <a:rPr kumimoji="1" lang="en-US" altLang="zh-CN" dirty="0"/>
                  <a:t>epsilon</a:t>
                </a:r>
                <a:r>
                  <a:rPr kumimoji="1" lang="zh-CN" altLang="en-US" dirty="0"/>
                  <a:t>为</a:t>
                </a:r>
                <a:r>
                  <a:rPr kumimoji="1" lang="en-US" altLang="zh-CN" dirty="0"/>
                  <a:t>1</a:t>
                </a:r>
                <a:r>
                  <a:rPr kumimoji="1" lang="zh-CN" altLang="en-US" dirty="0"/>
                  <a:t>，这样等于是随机选择了，然后随着交互次数的增加，慢慢的衰减</a:t>
                </a:r>
                <a:r>
                  <a:rPr kumimoji="1" lang="en-US" altLang="zh-CN" dirty="0"/>
                  <a:t>epsilon</a:t>
                </a:r>
                <a:r>
                  <a:rPr kumimoji="1" lang="zh-CN" altLang="en-US" dirty="0"/>
                  <a:t>，当认为交互次数足够大的时候，可以将</a:t>
                </a:r>
                <a:r>
                  <a:rPr kumimoji="1" lang="en-US" altLang="zh-CN" dirty="0"/>
                  <a:t>epsilon</a:t>
                </a:r>
                <a:r>
                  <a:rPr kumimoji="1" lang="zh-CN" altLang="en-US" dirty="0"/>
                  <a:t>衰减到</a:t>
                </a:r>
                <a:r>
                  <a:rPr kumimoji="1" lang="en-US" altLang="zh-CN" dirty="0"/>
                  <a:t>0</a:t>
                </a:r>
                <a:r>
                  <a:rPr kumimoji="1" lang="zh-CN" altLang="en-US" dirty="0"/>
                  <a:t>，这就是</a:t>
                </a:r>
                <a:r>
                  <a:rPr kumimoji="1" lang="en-US" altLang="zh-CN" dirty="0">
                    <a:solidFill>
                      <a:srgbClr val="FF0000"/>
                    </a:solidFill>
                  </a:rPr>
                  <a:t>epsilon</a:t>
                </a:r>
                <a:r>
                  <a:rPr kumimoji="1" lang="zh-CN" altLang="en-US" dirty="0">
                    <a:solidFill>
                      <a:srgbClr val="FF0000"/>
                    </a:solidFill>
                  </a:rPr>
                  <a:t> </a:t>
                </a:r>
                <a:r>
                  <a:rPr kumimoji="1" lang="en-US" altLang="zh-CN" dirty="0">
                    <a:solidFill>
                      <a:srgbClr val="FF0000"/>
                    </a:solidFill>
                  </a:rPr>
                  <a:t>decay</a:t>
                </a:r>
              </a:p>
            </p:txBody>
          </p:sp>
        </mc:Choice>
        <mc:Fallback xmlns="">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xmlns="">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r>
                  <a:rPr kumimoji="1" lang="en-US" altLang="zh-CN" dirty="0">
                    <a:solidFill>
                      <a:schemeClr val="tx1"/>
                    </a:solidFill>
                  </a:rPr>
                  <a:t>MC</a:t>
                </a:r>
                <a:r>
                  <a:rPr kumimoji="1" lang="zh-CN" altLang="en-US" dirty="0">
                    <a:solidFill>
                      <a:schemeClr val="tx1"/>
                    </a:solidFill>
                  </a:rPr>
                  <a:t> 控制：常量</a:t>
                </a:r>
                <a14:m>
                  <m:oMath xmlns:m="http://schemas.openxmlformats.org/officeDocument/2006/math">
                    <m:r>
                      <a:rPr kumimoji="1" lang="zh-CN" altLang="en-US" i="1" smtClean="0">
                        <a:solidFill>
                          <a:schemeClr val="tx1"/>
                        </a:solidFill>
                        <a:latin typeface="Cambria Math" panose="02040503050406030204" pitchFamily="18" charset="0"/>
                      </a:rPr>
                      <m:t>𝛼</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42EA600F-240C-1241-ABBB-11E1958D60D5}"/>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a:xfrm>
            <a:off x="510066" y="1270000"/>
            <a:ext cx="7842197" cy="458439"/>
          </a:xfrm>
        </p:spPr>
        <p:txBody>
          <a:bodyPr/>
          <a:lstStyle/>
          <a:p>
            <a:r>
              <a:rPr kumimoji="1" lang="zh-CN" altLang="en-US" dirty="0"/>
              <a:t>我们使用增量均值的话，更新</a:t>
            </a:r>
            <a:r>
              <a:rPr kumimoji="1" lang="en-US" altLang="zh-CN" dirty="0"/>
              <a:t>Q</a:t>
            </a:r>
            <a:r>
              <a:rPr kumimoji="1" lang="zh-CN" altLang="en-US" dirty="0"/>
              <a:t>值的公式如下：</a:t>
            </a:r>
          </a:p>
        </p:txBody>
      </p:sp>
      <p:pic>
        <p:nvPicPr>
          <p:cNvPr id="4" name="图片 3">
            <a:extLst>
              <a:ext uri="{FF2B5EF4-FFF2-40B4-BE49-F238E27FC236}">
                <a16:creationId xmlns:a16="http://schemas.microsoft.com/office/drawing/2014/main" id="{63180D69-1B17-3745-91E9-8E38749E30D4}"/>
              </a:ext>
            </a:extLst>
          </p:cNvPr>
          <p:cNvPicPr>
            <a:picLocks noChangeAspect="1"/>
          </p:cNvPicPr>
          <p:nvPr/>
        </p:nvPicPr>
        <p:blipFill>
          <a:blip r:embed="rId3"/>
          <a:stretch>
            <a:fillRect/>
          </a:stretch>
        </p:blipFill>
        <p:spPr>
          <a:xfrm>
            <a:off x="510066" y="1637170"/>
            <a:ext cx="7538224" cy="953630"/>
          </a:xfrm>
          <a:prstGeom prst="rect">
            <a:avLst/>
          </a:prstGeom>
        </p:spPr>
      </p:pic>
      <p:sp>
        <p:nvSpPr>
          <p:cNvPr id="5" name="内容占位符 2">
            <a:extLst>
              <a:ext uri="{FF2B5EF4-FFF2-40B4-BE49-F238E27FC236}">
                <a16:creationId xmlns:a16="http://schemas.microsoft.com/office/drawing/2014/main" id="{119A9B96-D9C8-9340-A0AC-C41C76550EFC}"/>
              </a:ext>
            </a:extLst>
          </p:cNvPr>
          <p:cNvSpPr txBox="1">
            <a:spLocks/>
          </p:cNvSpPr>
          <p:nvPr/>
        </p:nvSpPr>
        <p:spPr>
          <a:xfrm>
            <a:off x="510066" y="2671337"/>
            <a:ext cx="8098675" cy="14657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这里要介绍另一个更新</a:t>
            </a:r>
            <a:r>
              <a:rPr kumimoji="1" lang="en-US" altLang="zh-CN" dirty="0"/>
              <a:t>Q</a:t>
            </a:r>
            <a:r>
              <a:rPr kumimoji="1" lang="zh-CN" altLang="en-US" dirty="0"/>
              <a:t>值的公式：</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460D2FDC-95B8-C345-8379-0FC48A0B8A17}"/>
              </a:ext>
            </a:extLst>
          </p:cNvPr>
          <p:cNvPicPr>
            <a:picLocks noChangeAspect="1"/>
          </p:cNvPicPr>
          <p:nvPr/>
        </p:nvPicPr>
        <p:blipFill>
          <a:blip r:embed="rId4"/>
          <a:stretch>
            <a:fillRect/>
          </a:stretch>
        </p:blipFill>
        <p:spPr>
          <a:xfrm>
            <a:off x="510066" y="3107938"/>
            <a:ext cx="7538224" cy="916104"/>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895793CB-D6A4-9E42-9F9B-4D354F36B88B}"/>
                  </a:ext>
                </a:extLst>
              </p:cNvPr>
              <p:cNvSpPr txBox="1">
                <a:spLocks/>
              </p:cNvSpPr>
              <p:nvPr/>
            </p:nvSpPr>
            <p:spPr>
              <a:xfrm>
                <a:off x="510065" y="4024042"/>
                <a:ext cx="8890413" cy="17968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可以看到就是把上面的</a:t>
                </a:r>
                <a:r>
                  <a:rPr kumimoji="1" lang="zh-CN" altLang="en-US" dirty="0">
                    <a:solidFill>
                      <a:srgbClr val="FF0000"/>
                    </a:solidFill>
                  </a:rPr>
                  <a:t>次数分之</a:t>
                </a:r>
                <a:r>
                  <a:rPr kumimoji="1" lang="en-US" altLang="zh-CN" dirty="0">
                    <a:solidFill>
                      <a:srgbClr val="FF0000"/>
                    </a:solidFill>
                  </a:rPr>
                  <a:t>1</a:t>
                </a:r>
                <a:r>
                  <a:rPr kumimoji="1" lang="zh-CN" altLang="en-US" dirty="0"/>
                  <a:t> 换成了 下面的</a:t>
                </a:r>
                <a14:m>
                  <m:oMath xmlns:m="http://schemas.openxmlformats.org/officeDocument/2006/math">
                    <m:r>
                      <a:rPr kumimoji="1" lang="zh-CN" altLang="en-US" i="1" smtClean="0">
                        <a:solidFill>
                          <a:srgbClr val="FF0000"/>
                        </a:solidFill>
                        <a:latin typeface="Cambria Math" panose="02040503050406030204" pitchFamily="18" charset="0"/>
                      </a:rPr>
                      <m:t>𝛼</m:t>
                    </m:r>
                  </m:oMath>
                </a14:m>
                <a:r>
                  <a:rPr kumimoji="1" lang="zh-CN" altLang="en-US" dirty="0"/>
                  <a:t>，因为当互动的次数越来越多的时候，上面的公式的红框处就会无限趋近于</a:t>
                </a:r>
                <a:r>
                  <a:rPr kumimoji="1" lang="en-US" altLang="zh-CN" dirty="0"/>
                  <a:t>0</a:t>
                </a:r>
                <a:r>
                  <a:rPr kumimoji="1" lang="zh-CN" altLang="en-US" dirty="0"/>
                  <a:t>，这样导致每次的更新误差都乘以一个</a:t>
                </a:r>
                <a:r>
                  <a:rPr kumimoji="1" lang="en-US" altLang="zh-CN" dirty="0"/>
                  <a:t>0</a:t>
                </a:r>
                <a:r>
                  <a:rPr kumimoji="1" lang="zh-CN" altLang="en-US" dirty="0"/>
                  <a:t>，就会让</a:t>
                </a:r>
                <a:r>
                  <a:rPr kumimoji="1" lang="en-US" altLang="zh-CN" dirty="0"/>
                  <a:t>Q</a:t>
                </a:r>
                <a:r>
                  <a:rPr kumimoji="1" lang="zh-CN" altLang="en-US" dirty="0"/>
                  <a:t>值不再更新，所以替换成下面的常量</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，让它每次都可以进行更新，而这个</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称为 </a:t>
                </a:r>
                <a:r>
                  <a:rPr kumimoji="1" lang="zh-CN" altLang="en-US" dirty="0">
                    <a:solidFill>
                      <a:srgbClr val="FF0000"/>
                    </a:solidFill>
                  </a:rPr>
                  <a:t>学习率</a:t>
                </a:r>
                <a:r>
                  <a:rPr kumimoji="1" lang="zh-CN" altLang="en-US" dirty="0"/>
                  <a:t>，这个学习率也可以进行</a:t>
                </a:r>
                <a:r>
                  <a:rPr kumimoji="1" lang="zh-CN" altLang="en-US" dirty="0">
                    <a:solidFill>
                      <a:srgbClr val="FF0000"/>
                    </a:solidFill>
                  </a:rPr>
                  <a:t>衰减</a:t>
                </a:r>
                <a:r>
                  <a:rPr kumimoji="1" lang="zh-CN" altLang="en-US" dirty="0"/>
                  <a:t>，即一开始的时候设置的稍微大一点，之后随着互动的次数慢慢收敛到一个小的值比如</a:t>
                </a:r>
                <a:r>
                  <a:rPr kumimoji="1" lang="en-US" altLang="zh-CN" dirty="0">
                    <a:solidFill>
                      <a:srgbClr val="FF0000"/>
                    </a:solidFill>
                  </a:rPr>
                  <a:t>0.001</a:t>
                </a:r>
                <a:r>
                  <a:rPr kumimoji="1" lang="zh-CN" altLang="en-US" dirty="0"/>
                  <a:t>等</a:t>
                </a:r>
              </a:p>
            </p:txBody>
          </p:sp>
        </mc:Choice>
        <mc:Fallback xmlns="">
          <p:sp>
            <p:nvSpPr>
              <p:cNvPr id="7" name="内容占位符 2">
                <a:extLst>
                  <a:ext uri="{FF2B5EF4-FFF2-40B4-BE49-F238E27FC236}">
                    <a16:creationId xmlns:a16="http://schemas.microsoft.com/office/drawing/2014/main" id="{895793CB-D6A4-9E42-9F9B-4D354F36B88B}"/>
                  </a:ext>
                </a:extLst>
              </p:cNvPr>
              <p:cNvSpPr txBox="1">
                <a:spLocks noRot="1" noChangeAspect="1" noMove="1" noResize="1" noEditPoints="1" noAdjustHandles="1" noChangeArrowheads="1" noChangeShapeType="1" noTextEdit="1"/>
              </p:cNvSpPr>
              <p:nvPr/>
            </p:nvSpPr>
            <p:spPr>
              <a:xfrm>
                <a:off x="510065" y="4024042"/>
                <a:ext cx="8890413" cy="1796895"/>
              </a:xfrm>
              <a:prstGeom prst="rect">
                <a:avLst/>
              </a:prstGeom>
              <a:blipFill>
                <a:blip r:embed="rId5"/>
                <a:stretch>
                  <a:fillRect t="-1408" r="-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8CBDF79-DAE4-D940-BF9D-8EA056FF66F0}"/>
              </a:ext>
            </a:extLst>
          </p:cNvPr>
          <p:cNvSpPr/>
          <p:nvPr/>
        </p:nvSpPr>
        <p:spPr>
          <a:xfrm>
            <a:off x="4279178" y="1679229"/>
            <a:ext cx="14087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D60984F-FB97-7946-8F89-3BF6EEDCD1D3}"/>
              </a:ext>
            </a:extLst>
          </p:cNvPr>
          <p:cNvSpPr/>
          <p:nvPr/>
        </p:nvSpPr>
        <p:spPr>
          <a:xfrm>
            <a:off x="4835471" y="3161682"/>
            <a:ext cx="309966" cy="860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9EBA8F-1A6A-1E4A-B5F0-D06CC2895EF6}"/>
              </a:ext>
            </a:extLst>
          </p:cNvPr>
          <p:cNvPicPr>
            <a:picLocks noChangeAspect="1"/>
          </p:cNvPicPr>
          <p:nvPr/>
        </p:nvPicPr>
        <p:blipFill>
          <a:blip r:embed="rId2"/>
          <a:stretch>
            <a:fillRect/>
          </a:stretch>
        </p:blipFill>
        <p:spPr>
          <a:xfrm>
            <a:off x="571499" y="207227"/>
            <a:ext cx="2603500" cy="2070100"/>
          </a:xfrm>
          <a:prstGeom prst="rect">
            <a:avLst/>
          </a:prstGeom>
        </p:spPr>
      </p:pic>
      <p:pic>
        <p:nvPicPr>
          <p:cNvPr id="5" name="图片 4">
            <a:extLst>
              <a:ext uri="{FF2B5EF4-FFF2-40B4-BE49-F238E27FC236}">
                <a16:creationId xmlns:a16="http://schemas.microsoft.com/office/drawing/2014/main" id="{07832257-C304-3347-AC08-4CBDD1FD847D}"/>
              </a:ext>
            </a:extLst>
          </p:cNvPr>
          <p:cNvPicPr>
            <a:picLocks noChangeAspect="1"/>
          </p:cNvPicPr>
          <p:nvPr/>
        </p:nvPicPr>
        <p:blipFill>
          <a:blip r:embed="rId3"/>
          <a:stretch>
            <a:fillRect/>
          </a:stretch>
        </p:blipFill>
        <p:spPr>
          <a:xfrm>
            <a:off x="4706123" y="207227"/>
            <a:ext cx="2266246" cy="2054564"/>
          </a:xfrm>
          <a:prstGeom prst="rect">
            <a:avLst/>
          </a:prstGeom>
        </p:spPr>
      </p:pic>
      <p:pic>
        <p:nvPicPr>
          <p:cNvPr id="6" name="图片 5">
            <a:extLst>
              <a:ext uri="{FF2B5EF4-FFF2-40B4-BE49-F238E27FC236}">
                <a16:creationId xmlns:a16="http://schemas.microsoft.com/office/drawing/2014/main" id="{155B116C-2AB1-054E-82FC-24CF0F2DD6AD}"/>
              </a:ext>
            </a:extLst>
          </p:cNvPr>
          <p:cNvPicPr>
            <a:picLocks noChangeAspect="1"/>
          </p:cNvPicPr>
          <p:nvPr/>
        </p:nvPicPr>
        <p:blipFill>
          <a:blip r:embed="rId4"/>
          <a:stretch>
            <a:fillRect/>
          </a:stretch>
        </p:blipFill>
        <p:spPr>
          <a:xfrm>
            <a:off x="8428532" y="190731"/>
            <a:ext cx="2836127" cy="2000588"/>
          </a:xfrm>
          <a:prstGeom prst="rect">
            <a:avLst/>
          </a:prstGeom>
        </p:spPr>
      </p:pic>
      <p:pic>
        <p:nvPicPr>
          <p:cNvPr id="7" name="图片 6">
            <a:extLst>
              <a:ext uri="{FF2B5EF4-FFF2-40B4-BE49-F238E27FC236}">
                <a16:creationId xmlns:a16="http://schemas.microsoft.com/office/drawing/2014/main" id="{34D84DF8-EDD4-7F42-B1DD-A80B3BDCE032}"/>
              </a:ext>
            </a:extLst>
          </p:cNvPr>
          <p:cNvPicPr>
            <a:picLocks noChangeAspect="1"/>
          </p:cNvPicPr>
          <p:nvPr/>
        </p:nvPicPr>
        <p:blipFill>
          <a:blip r:embed="rId5"/>
          <a:stretch>
            <a:fillRect/>
          </a:stretch>
        </p:blipFill>
        <p:spPr>
          <a:xfrm>
            <a:off x="510475" y="2615587"/>
            <a:ext cx="4056257" cy="1832579"/>
          </a:xfrm>
          <a:prstGeom prst="rect">
            <a:avLst/>
          </a:prstGeom>
        </p:spPr>
      </p:pic>
      <p:pic>
        <p:nvPicPr>
          <p:cNvPr id="8" name="图片 7">
            <a:extLst>
              <a:ext uri="{FF2B5EF4-FFF2-40B4-BE49-F238E27FC236}">
                <a16:creationId xmlns:a16="http://schemas.microsoft.com/office/drawing/2014/main" id="{699FCC69-FD3C-154F-BE5F-644F40DDEF51}"/>
              </a:ext>
            </a:extLst>
          </p:cNvPr>
          <p:cNvPicPr>
            <a:picLocks noChangeAspect="1"/>
          </p:cNvPicPr>
          <p:nvPr/>
        </p:nvPicPr>
        <p:blipFill>
          <a:blip r:embed="rId6"/>
          <a:stretch>
            <a:fillRect/>
          </a:stretch>
        </p:blipFill>
        <p:spPr>
          <a:xfrm>
            <a:off x="672168" y="4748353"/>
            <a:ext cx="3732872" cy="1860511"/>
          </a:xfrm>
          <a:prstGeom prst="rect">
            <a:avLst/>
          </a:prstGeom>
        </p:spPr>
      </p:pic>
      <p:pic>
        <p:nvPicPr>
          <p:cNvPr id="9" name="图片 8">
            <a:extLst>
              <a:ext uri="{FF2B5EF4-FFF2-40B4-BE49-F238E27FC236}">
                <a16:creationId xmlns:a16="http://schemas.microsoft.com/office/drawing/2014/main" id="{65953AB4-EF1C-9348-9D03-45DE6FDF97F3}"/>
              </a:ext>
            </a:extLst>
          </p:cNvPr>
          <p:cNvPicPr>
            <a:picLocks noChangeAspect="1"/>
          </p:cNvPicPr>
          <p:nvPr/>
        </p:nvPicPr>
        <p:blipFill>
          <a:blip r:embed="rId7"/>
          <a:stretch>
            <a:fillRect/>
          </a:stretch>
        </p:blipFill>
        <p:spPr>
          <a:xfrm>
            <a:off x="5202043" y="3847581"/>
            <a:ext cx="2720899" cy="1959454"/>
          </a:xfrm>
          <a:prstGeom prst="rect">
            <a:avLst/>
          </a:prstGeom>
        </p:spPr>
      </p:pic>
      <p:sp>
        <p:nvSpPr>
          <p:cNvPr id="10" name="文本框 9">
            <a:extLst>
              <a:ext uri="{FF2B5EF4-FFF2-40B4-BE49-F238E27FC236}">
                <a16:creationId xmlns:a16="http://schemas.microsoft.com/office/drawing/2014/main" id="{0AC5C74F-801A-3744-B57B-60F87FC1F6F7}"/>
              </a:ext>
            </a:extLst>
          </p:cNvPr>
          <p:cNvSpPr txBox="1"/>
          <p:nvPr/>
        </p:nvSpPr>
        <p:spPr>
          <a:xfrm>
            <a:off x="986498" y="2261791"/>
            <a:ext cx="2159773" cy="369332"/>
          </a:xfrm>
          <a:prstGeom prst="rect">
            <a:avLst/>
          </a:prstGeom>
          <a:noFill/>
        </p:spPr>
        <p:txBody>
          <a:bodyPr wrap="square" rtlCol="0">
            <a:spAutoFit/>
          </a:bodyPr>
          <a:lstStyle/>
          <a:p>
            <a:r>
              <a:rPr kumimoji="1" lang="zh-CN" altLang="en-US" dirty="0"/>
              <a:t>支持向量机 </a:t>
            </a:r>
            <a:r>
              <a:rPr kumimoji="1" lang="en-US" altLang="zh-CN" dirty="0"/>
              <a:t>SVM</a:t>
            </a:r>
            <a:endParaRPr kumimoji="1" lang="zh-CN" altLang="en-US" dirty="0"/>
          </a:p>
        </p:txBody>
      </p:sp>
      <p:sp>
        <p:nvSpPr>
          <p:cNvPr id="11" name="文本框 10">
            <a:extLst>
              <a:ext uri="{FF2B5EF4-FFF2-40B4-BE49-F238E27FC236}">
                <a16:creationId xmlns:a16="http://schemas.microsoft.com/office/drawing/2014/main" id="{824FE8C4-5FEA-1F40-B480-81DBC82637DF}"/>
              </a:ext>
            </a:extLst>
          </p:cNvPr>
          <p:cNvSpPr txBox="1"/>
          <p:nvPr/>
        </p:nvSpPr>
        <p:spPr>
          <a:xfrm>
            <a:off x="5202043" y="2210942"/>
            <a:ext cx="2057401" cy="369332"/>
          </a:xfrm>
          <a:prstGeom prst="rect">
            <a:avLst/>
          </a:prstGeom>
          <a:noFill/>
        </p:spPr>
        <p:txBody>
          <a:bodyPr wrap="square" rtlCol="0">
            <a:spAutoFit/>
          </a:bodyPr>
          <a:lstStyle/>
          <a:p>
            <a:r>
              <a:rPr kumimoji="1" lang="en-US" altLang="zh-CN" dirty="0"/>
              <a:t>K</a:t>
            </a:r>
            <a:r>
              <a:rPr kumimoji="1" lang="zh-CN" altLang="en-US" dirty="0"/>
              <a:t>近邻 </a:t>
            </a:r>
            <a:r>
              <a:rPr kumimoji="1" lang="en-US" altLang="zh-CN" dirty="0"/>
              <a:t>KNN</a:t>
            </a:r>
            <a:endParaRPr kumimoji="1" lang="zh-CN" altLang="en-US" dirty="0"/>
          </a:p>
        </p:txBody>
      </p:sp>
      <p:sp>
        <p:nvSpPr>
          <p:cNvPr id="12" name="文本框 11">
            <a:extLst>
              <a:ext uri="{FF2B5EF4-FFF2-40B4-BE49-F238E27FC236}">
                <a16:creationId xmlns:a16="http://schemas.microsoft.com/office/drawing/2014/main" id="{651A25F6-6E0B-AB41-8781-49122BB319A6}"/>
              </a:ext>
            </a:extLst>
          </p:cNvPr>
          <p:cNvSpPr txBox="1"/>
          <p:nvPr/>
        </p:nvSpPr>
        <p:spPr>
          <a:xfrm>
            <a:off x="9043948" y="2186369"/>
            <a:ext cx="2057401" cy="369332"/>
          </a:xfrm>
          <a:prstGeom prst="rect">
            <a:avLst/>
          </a:prstGeom>
          <a:noFill/>
        </p:spPr>
        <p:txBody>
          <a:bodyPr wrap="square" rtlCol="0">
            <a:spAutoFit/>
          </a:bodyPr>
          <a:lstStyle/>
          <a:p>
            <a:r>
              <a:rPr kumimoji="1" lang="en-US" altLang="zh-CN" dirty="0"/>
              <a:t>K</a:t>
            </a:r>
            <a:r>
              <a:rPr kumimoji="1" lang="zh-CN" altLang="en-US" dirty="0"/>
              <a:t>聚类 </a:t>
            </a:r>
            <a:r>
              <a:rPr kumimoji="1" lang="en-US" altLang="zh-CN" dirty="0"/>
              <a:t>K-means</a:t>
            </a:r>
            <a:endParaRPr kumimoji="1" lang="zh-CN" altLang="en-US" dirty="0"/>
          </a:p>
        </p:txBody>
      </p:sp>
      <p:pic>
        <p:nvPicPr>
          <p:cNvPr id="13" name="图片 12">
            <a:extLst>
              <a:ext uri="{FF2B5EF4-FFF2-40B4-BE49-F238E27FC236}">
                <a16:creationId xmlns:a16="http://schemas.microsoft.com/office/drawing/2014/main" id="{4C200C6C-A44A-3941-906B-F7C4A8FC2F44}"/>
              </a:ext>
            </a:extLst>
          </p:cNvPr>
          <p:cNvPicPr>
            <a:picLocks noChangeAspect="1"/>
          </p:cNvPicPr>
          <p:nvPr/>
        </p:nvPicPr>
        <p:blipFill>
          <a:blip r:embed="rId8"/>
          <a:stretch>
            <a:fillRect/>
          </a:stretch>
        </p:blipFill>
        <p:spPr>
          <a:xfrm>
            <a:off x="9043948" y="2835102"/>
            <a:ext cx="2014098" cy="1992206"/>
          </a:xfrm>
          <a:prstGeom prst="rect">
            <a:avLst/>
          </a:prstGeom>
        </p:spPr>
      </p:pic>
      <p:sp>
        <p:nvSpPr>
          <p:cNvPr id="14" name="文本框 13">
            <a:extLst>
              <a:ext uri="{FF2B5EF4-FFF2-40B4-BE49-F238E27FC236}">
                <a16:creationId xmlns:a16="http://schemas.microsoft.com/office/drawing/2014/main" id="{D96F7671-2F4A-404E-A869-3E24DFC1313B}"/>
              </a:ext>
            </a:extLst>
          </p:cNvPr>
          <p:cNvSpPr txBox="1"/>
          <p:nvPr/>
        </p:nvSpPr>
        <p:spPr>
          <a:xfrm>
            <a:off x="9593797" y="4892635"/>
            <a:ext cx="1334398" cy="369332"/>
          </a:xfrm>
          <a:prstGeom prst="rect">
            <a:avLst/>
          </a:prstGeom>
          <a:noFill/>
        </p:spPr>
        <p:txBody>
          <a:bodyPr wrap="square" rtlCol="0">
            <a:spAutoFit/>
          </a:bodyPr>
          <a:lstStyle/>
          <a:p>
            <a:r>
              <a:rPr kumimoji="1" lang="zh-CN" altLang="en-US" dirty="0"/>
              <a:t>神经网络</a:t>
            </a:r>
          </a:p>
        </p:txBody>
      </p:sp>
      <p:sp>
        <p:nvSpPr>
          <p:cNvPr id="15" name="文本框 14">
            <a:extLst>
              <a:ext uri="{FF2B5EF4-FFF2-40B4-BE49-F238E27FC236}">
                <a16:creationId xmlns:a16="http://schemas.microsoft.com/office/drawing/2014/main" id="{9CB91EF8-0517-FF48-8A69-430E42E04A73}"/>
              </a:ext>
            </a:extLst>
          </p:cNvPr>
          <p:cNvSpPr txBox="1"/>
          <p:nvPr/>
        </p:nvSpPr>
        <p:spPr>
          <a:xfrm>
            <a:off x="5553856" y="5826587"/>
            <a:ext cx="2837025" cy="369332"/>
          </a:xfrm>
          <a:prstGeom prst="rect">
            <a:avLst/>
          </a:prstGeom>
          <a:noFill/>
        </p:spPr>
        <p:txBody>
          <a:bodyPr wrap="square" rtlCol="0">
            <a:spAutoFit/>
          </a:bodyPr>
          <a:lstStyle/>
          <a:p>
            <a:r>
              <a:rPr kumimoji="1" lang="zh-CN" altLang="en-US" dirty="0"/>
              <a:t>生成对抗神经网络</a:t>
            </a:r>
          </a:p>
        </p:txBody>
      </p:sp>
      <p:sp>
        <p:nvSpPr>
          <p:cNvPr id="16" name="文本框 15">
            <a:extLst>
              <a:ext uri="{FF2B5EF4-FFF2-40B4-BE49-F238E27FC236}">
                <a16:creationId xmlns:a16="http://schemas.microsoft.com/office/drawing/2014/main" id="{C78DB16C-6F52-9046-93D7-D9DE79D382D3}"/>
              </a:ext>
            </a:extLst>
          </p:cNvPr>
          <p:cNvSpPr txBox="1"/>
          <p:nvPr/>
        </p:nvSpPr>
        <p:spPr>
          <a:xfrm>
            <a:off x="1146622" y="4413594"/>
            <a:ext cx="2837025" cy="369332"/>
          </a:xfrm>
          <a:prstGeom prst="rect">
            <a:avLst/>
          </a:prstGeom>
          <a:noFill/>
        </p:spPr>
        <p:txBody>
          <a:bodyPr wrap="square" rtlCol="0">
            <a:spAutoFit/>
          </a:bodyPr>
          <a:lstStyle/>
          <a:p>
            <a:r>
              <a:rPr kumimoji="1" lang="zh-CN" altLang="en-US" dirty="0"/>
              <a:t>卷积神经网络</a:t>
            </a:r>
          </a:p>
        </p:txBody>
      </p:sp>
      <p:sp>
        <p:nvSpPr>
          <p:cNvPr id="17" name="文本框 16">
            <a:extLst>
              <a:ext uri="{FF2B5EF4-FFF2-40B4-BE49-F238E27FC236}">
                <a16:creationId xmlns:a16="http://schemas.microsoft.com/office/drawing/2014/main" id="{C8DC5559-C128-D648-8ADB-DC3C85CD1AC9}"/>
              </a:ext>
            </a:extLst>
          </p:cNvPr>
          <p:cNvSpPr txBox="1"/>
          <p:nvPr/>
        </p:nvSpPr>
        <p:spPr>
          <a:xfrm>
            <a:off x="1234617" y="6539719"/>
            <a:ext cx="2837025" cy="369332"/>
          </a:xfrm>
          <a:prstGeom prst="rect">
            <a:avLst/>
          </a:prstGeom>
          <a:noFill/>
        </p:spPr>
        <p:txBody>
          <a:bodyPr wrap="square" rtlCol="0">
            <a:spAutoFit/>
          </a:bodyPr>
          <a:lstStyle/>
          <a:p>
            <a:r>
              <a:rPr kumimoji="1" lang="zh-CN" altLang="en-US" dirty="0"/>
              <a:t>循环神经网络</a:t>
            </a:r>
          </a:p>
        </p:txBody>
      </p:sp>
    </p:spTree>
    <p:extLst>
      <p:ext uri="{BB962C8B-B14F-4D97-AF65-F5344CB8AC3E}">
        <p14:creationId xmlns:p14="http://schemas.microsoft.com/office/powerpoint/2010/main" val="134866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r>
              <a:rPr kumimoji="1" lang="zh-CN" altLang="en-US" dirty="0">
                <a:solidFill>
                  <a:schemeClr val="tx1"/>
                </a:solidFill>
              </a:rPr>
              <a:t>蒙特卡洛总结</a:t>
            </a:r>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a:xfrm>
            <a:off x="677334" y="1458064"/>
            <a:ext cx="8455515" cy="1987664"/>
          </a:xfrm>
        </p:spPr>
        <p:txBody>
          <a:bodyPr/>
          <a:lstStyle/>
          <a:p>
            <a:r>
              <a:rPr kumimoji="1" lang="zh-CN" altLang="en-US" dirty="0"/>
              <a:t>蒙特卡洛可以基于未知的模型进行学习的算法，但是有如下的缺点：</a:t>
            </a:r>
            <a:endParaRPr kumimoji="1" lang="en-US" altLang="zh-CN" dirty="0"/>
          </a:p>
          <a:p>
            <a:r>
              <a:rPr kumimoji="1" lang="en-US" altLang="zh-CN" dirty="0"/>
              <a:t>0.</a:t>
            </a:r>
            <a:r>
              <a:rPr kumimoji="1" lang="zh-CN" altLang="en-US" dirty="0"/>
              <a:t>无法应用在连续性任务，因为连续性任务根本没有回合的概念</a:t>
            </a:r>
            <a:endParaRPr kumimoji="1" lang="en-US" altLang="zh-CN" dirty="0"/>
          </a:p>
          <a:p>
            <a:r>
              <a:rPr kumimoji="1" lang="en-US" altLang="zh-CN" dirty="0"/>
              <a:t>1.</a:t>
            </a:r>
            <a:r>
              <a:rPr kumimoji="1" lang="zh-CN" altLang="en-US" dirty="0"/>
              <a:t>只能在回合结束的时候更新，更新频率太慢，需要等下一个回合才能体现出效果，而且有些任务是无法接受的，举个例子：无人驾驶，如果使用蒙特卡洛算法的话，那就得等到撞了车，出了车祸才能进行学习，显然是无法接受的</a:t>
            </a:r>
            <a:endParaRPr kumimoji="1" lang="en-US" altLang="zh-CN" dirty="0"/>
          </a:p>
        </p:txBody>
      </p:sp>
      <p:sp>
        <p:nvSpPr>
          <p:cNvPr id="4" name="文本框 3">
            <a:extLst>
              <a:ext uri="{FF2B5EF4-FFF2-40B4-BE49-F238E27FC236}">
                <a16:creationId xmlns:a16="http://schemas.microsoft.com/office/drawing/2014/main" id="{8D69A4E5-7641-6449-9F87-D455DEB469EC}"/>
              </a:ext>
            </a:extLst>
          </p:cNvPr>
          <p:cNvSpPr txBox="1"/>
          <p:nvPr/>
        </p:nvSpPr>
        <p:spPr>
          <a:xfrm>
            <a:off x="677333" y="4294192"/>
            <a:ext cx="8935017" cy="461665"/>
          </a:xfrm>
          <a:prstGeom prst="rect">
            <a:avLst/>
          </a:prstGeom>
          <a:noFill/>
        </p:spPr>
        <p:txBody>
          <a:bodyPr wrap="square" rtlCol="0">
            <a:spAutoFit/>
          </a:bodyPr>
          <a:lstStyle/>
          <a:p>
            <a:r>
              <a:rPr kumimoji="1" lang="zh-CN" altLang="en-US" sz="2400" dirty="0"/>
              <a:t>所以基于蒙特卡洛的思想诞生了新的算法</a:t>
            </a:r>
            <a:r>
              <a:rPr kumimoji="1" lang="zh-CN" altLang="en-US" sz="2400" dirty="0">
                <a:solidFill>
                  <a:srgbClr val="FF0000"/>
                </a:solidFill>
              </a:rPr>
              <a:t>时间差分（</a:t>
            </a:r>
            <a:r>
              <a:rPr kumimoji="1" lang="en-US" altLang="zh-CN" sz="2400" dirty="0">
                <a:solidFill>
                  <a:srgbClr val="FF0000"/>
                </a:solidFill>
              </a:rPr>
              <a:t>TD</a:t>
            </a:r>
            <a:r>
              <a:rPr kumimoji="1" lang="zh-CN" altLang="en-US" sz="2400" dirty="0">
                <a:solidFill>
                  <a:srgbClr val="FF0000"/>
                </a:solidFill>
              </a:rPr>
              <a:t>）方法</a:t>
            </a:r>
          </a:p>
        </p:txBody>
      </p:sp>
    </p:spTree>
    <p:extLst>
      <p:ext uri="{BB962C8B-B14F-4D97-AF65-F5344CB8AC3E}">
        <p14:creationId xmlns:p14="http://schemas.microsoft.com/office/powerpoint/2010/main" val="2437712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r>
              <a:rPr kumimoji="1" lang="zh-CN" altLang="en-US" dirty="0">
                <a:solidFill>
                  <a:schemeClr val="tx1"/>
                </a:solidFill>
              </a:rPr>
              <a:t>时间差分（</a:t>
            </a:r>
            <a:r>
              <a:rPr kumimoji="1" lang="en-US" altLang="zh-CN" dirty="0">
                <a:solidFill>
                  <a:schemeClr val="tx1"/>
                </a:solidFill>
              </a:rPr>
              <a:t>TD</a:t>
            </a:r>
            <a:r>
              <a:rPr kumimoji="1" lang="zh-CN" altLang="en-US" dirty="0">
                <a:solidFill>
                  <a:schemeClr val="tx1"/>
                </a:solidFill>
              </a:rPr>
              <a:t>）方法</a:t>
            </a:r>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a:xfrm>
            <a:off x="677334" y="1524970"/>
            <a:ext cx="8596668" cy="3880773"/>
          </a:xfrm>
        </p:spPr>
        <p:txBody>
          <a:bodyPr/>
          <a:lstStyle/>
          <a:p>
            <a:r>
              <a:rPr kumimoji="1" lang="zh-CN" altLang="en-US" dirty="0"/>
              <a:t>由于蒙特卡洛算法的回合更新的限制性，诞生了</a:t>
            </a:r>
            <a:r>
              <a:rPr kumimoji="1" lang="zh-CN" altLang="en-US" dirty="0">
                <a:solidFill>
                  <a:srgbClr val="FF0000"/>
                </a:solidFill>
              </a:rPr>
              <a:t>单步更新</a:t>
            </a:r>
            <a:r>
              <a:rPr kumimoji="1" lang="zh-CN" altLang="en-US" dirty="0"/>
              <a:t>的算法，就是</a:t>
            </a:r>
            <a:r>
              <a:rPr kumimoji="1" lang="en-US" altLang="zh-CN" dirty="0"/>
              <a:t>TD</a:t>
            </a:r>
            <a:r>
              <a:rPr kumimoji="1" lang="zh-CN" altLang="en-US" dirty="0"/>
              <a:t>算法，有以下的几种</a:t>
            </a:r>
            <a:r>
              <a:rPr kumimoji="1" lang="en-US" altLang="zh-CN" dirty="0" err="1"/>
              <a:t>sarsa</a:t>
            </a:r>
            <a:r>
              <a:rPr kumimoji="1" lang="zh-CN" altLang="en-US" dirty="0"/>
              <a:t>，</a:t>
            </a:r>
            <a:r>
              <a:rPr kumimoji="1" lang="en-US" altLang="zh-CN" dirty="0"/>
              <a:t>q-learning</a:t>
            </a:r>
            <a:r>
              <a:rPr kumimoji="1" lang="zh-CN" altLang="en-US" dirty="0"/>
              <a:t>，</a:t>
            </a:r>
            <a:r>
              <a:rPr kumimoji="1" lang="en-US" altLang="zh-CN" dirty="0" err="1"/>
              <a:t>sarsa</a:t>
            </a:r>
            <a:r>
              <a:rPr kumimoji="1" lang="zh-CN" altLang="en-US" dirty="0"/>
              <a:t> </a:t>
            </a:r>
            <a:r>
              <a:rPr kumimoji="1" lang="en-US" altLang="zh-CN" dirty="0"/>
              <a:t>expect</a:t>
            </a:r>
            <a:r>
              <a:rPr kumimoji="1" lang="zh-CN" altLang="en-US" dirty="0"/>
              <a:t> 等</a:t>
            </a:r>
          </a:p>
        </p:txBody>
      </p:sp>
      <p:pic>
        <p:nvPicPr>
          <p:cNvPr id="4" name="图片 3">
            <a:extLst>
              <a:ext uri="{FF2B5EF4-FFF2-40B4-BE49-F238E27FC236}">
                <a16:creationId xmlns:a16="http://schemas.microsoft.com/office/drawing/2014/main" id="{25522168-29C7-FD46-B0B9-C9DACF2EA111}"/>
              </a:ext>
            </a:extLst>
          </p:cNvPr>
          <p:cNvPicPr>
            <a:picLocks noChangeAspect="1"/>
          </p:cNvPicPr>
          <p:nvPr/>
        </p:nvPicPr>
        <p:blipFill>
          <a:blip r:embed="rId2"/>
          <a:stretch>
            <a:fillRect/>
          </a:stretch>
        </p:blipFill>
        <p:spPr>
          <a:xfrm>
            <a:off x="2843561" y="2225064"/>
            <a:ext cx="3897196" cy="4431904"/>
          </a:xfrm>
          <a:prstGeom prst="rect">
            <a:avLst/>
          </a:prstGeom>
        </p:spPr>
      </p:pic>
    </p:spTree>
    <p:extLst>
      <p:ext uri="{BB962C8B-B14F-4D97-AF65-F5344CB8AC3E}">
        <p14:creationId xmlns:p14="http://schemas.microsoft.com/office/powerpoint/2010/main" val="235892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82864E6-AF85-6F4D-8D57-2BCE29C7C4CC}"/>
              </a:ext>
            </a:extLst>
          </p:cNvPr>
          <p:cNvPicPr>
            <a:picLocks noChangeAspect="1"/>
          </p:cNvPicPr>
          <p:nvPr/>
        </p:nvPicPr>
        <p:blipFill>
          <a:blip r:embed="rId2"/>
          <a:stretch>
            <a:fillRect/>
          </a:stretch>
        </p:blipFill>
        <p:spPr>
          <a:xfrm>
            <a:off x="4260353" y="3211445"/>
            <a:ext cx="3430507" cy="641837"/>
          </a:xfrm>
          <a:prstGeom prst="rect">
            <a:avLst/>
          </a:prstGeom>
        </p:spPr>
      </p:pic>
      <p:pic>
        <p:nvPicPr>
          <p:cNvPr id="15" name="图片 14">
            <a:extLst>
              <a:ext uri="{FF2B5EF4-FFF2-40B4-BE49-F238E27FC236}">
                <a16:creationId xmlns:a16="http://schemas.microsoft.com/office/drawing/2014/main" id="{21865E75-110B-DE40-8F79-2DE030723D7A}"/>
              </a:ext>
            </a:extLst>
          </p:cNvPr>
          <p:cNvPicPr>
            <a:picLocks noChangeAspect="1"/>
          </p:cNvPicPr>
          <p:nvPr/>
        </p:nvPicPr>
        <p:blipFill>
          <a:blip r:embed="rId3"/>
          <a:stretch>
            <a:fillRect/>
          </a:stretch>
        </p:blipFill>
        <p:spPr>
          <a:xfrm>
            <a:off x="859810" y="1585906"/>
            <a:ext cx="6997832" cy="881982"/>
          </a:xfrm>
          <a:prstGeom prst="rect">
            <a:avLst/>
          </a:prstGeom>
        </p:spPr>
      </p:pic>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公式的变化（状态值）</a:t>
            </a:r>
          </a:p>
        </p:txBody>
      </p:sp>
      <p:sp>
        <p:nvSpPr>
          <p:cNvPr id="5" name="文本框 4">
            <a:extLst>
              <a:ext uri="{FF2B5EF4-FFF2-40B4-BE49-F238E27FC236}">
                <a16:creationId xmlns:a16="http://schemas.microsoft.com/office/drawing/2014/main" id="{8F8384E1-11BB-BE45-A01F-19342AEAA810}"/>
              </a:ext>
            </a:extLst>
          </p:cNvPr>
          <p:cNvSpPr txBox="1"/>
          <p:nvPr/>
        </p:nvSpPr>
        <p:spPr>
          <a:xfrm>
            <a:off x="510066" y="1100171"/>
            <a:ext cx="4284958" cy="369332"/>
          </a:xfrm>
          <a:prstGeom prst="rect">
            <a:avLst/>
          </a:prstGeom>
          <a:noFill/>
        </p:spPr>
        <p:txBody>
          <a:bodyPr wrap="square" rtlCol="0">
            <a:spAutoFit/>
          </a:bodyPr>
          <a:lstStyle/>
          <a:p>
            <a:r>
              <a:rPr kumimoji="1" lang="zh-CN" altLang="en-US" dirty="0"/>
              <a:t>再来看看蒙特卡洛的公式（状态值）</a:t>
            </a:r>
          </a:p>
        </p:txBody>
      </p:sp>
      <p:sp>
        <p:nvSpPr>
          <p:cNvPr id="7" name="矩形 6">
            <a:extLst>
              <a:ext uri="{FF2B5EF4-FFF2-40B4-BE49-F238E27FC236}">
                <a16:creationId xmlns:a16="http://schemas.microsoft.com/office/drawing/2014/main" id="{57DF6554-9278-5D49-9FBC-11DA032CEB68}"/>
              </a:ext>
            </a:extLst>
          </p:cNvPr>
          <p:cNvSpPr/>
          <p:nvPr/>
        </p:nvSpPr>
        <p:spPr>
          <a:xfrm>
            <a:off x="5307980" y="1784195"/>
            <a:ext cx="501804" cy="501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EAD1D455-3358-454C-93B6-D3FE457DC6F5}"/>
              </a:ext>
            </a:extLst>
          </p:cNvPr>
          <p:cNvCxnSpPr>
            <a:cxnSpLocks/>
          </p:cNvCxnSpPr>
          <p:nvPr/>
        </p:nvCxnSpPr>
        <p:spPr>
          <a:xfrm>
            <a:off x="5558882" y="2307703"/>
            <a:ext cx="0" cy="977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E9E1651-3B3C-724F-B982-71EEC3C295CF}"/>
              </a:ext>
            </a:extLst>
          </p:cNvPr>
          <p:cNvSpPr/>
          <p:nvPr/>
        </p:nvSpPr>
        <p:spPr>
          <a:xfrm>
            <a:off x="3902926" y="3169552"/>
            <a:ext cx="4145363" cy="725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23F824E9-88B1-8C48-8CD8-4B205DCFACFF}"/>
              </a:ext>
            </a:extLst>
          </p:cNvPr>
          <p:cNvSpPr txBox="1"/>
          <p:nvPr/>
        </p:nvSpPr>
        <p:spPr>
          <a:xfrm>
            <a:off x="4367199" y="2745303"/>
            <a:ext cx="2964000" cy="369332"/>
          </a:xfrm>
          <a:prstGeom prst="rect">
            <a:avLst/>
          </a:prstGeom>
          <a:noFill/>
        </p:spPr>
        <p:txBody>
          <a:bodyPr wrap="square" rtlCol="0">
            <a:spAutoFit/>
          </a:bodyPr>
          <a:lstStyle/>
          <a:p>
            <a:r>
              <a:rPr kumimoji="1" lang="zh-CN" altLang="en-US" dirty="0"/>
              <a:t>再根据贝尔曼预期方程</a:t>
            </a:r>
          </a:p>
        </p:txBody>
      </p:sp>
      <p:pic>
        <p:nvPicPr>
          <p:cNvPr id="18" name="图片 17">
            <a:extLst>
              <a:ext uri="{FF2B5EF4-FFF2-40B4-BE49-F238E27FC236}">
                <a16:creationId xmlns:a16="http://schemas.microsoft.com/office/drawing/2014/main" id="{5DCA52CB-4BBA-444B-8B8B-6FC912C73F09}"/>
              </a:ext>
            </a:extLst>
          </p:cNvPr>
          <p:cNvPicPr>
            <a:picLocks noChangeAspect="1"/>
          </p:cNvPicPr>
          <p:nvPr/>
        </p:nvPicPr>
        <p:blipFill>
          <a:blip r:embed="rId4"/>
          <a:stretch>
            <a:fillRect/>
          </a:stretch>
        </p:blipFill>
        <p:spPr>
          <a:xfrm>
            <a:off x="220134" y="4582144"/>
            <a:ext cx="10489919" cy="953629"/>
          </a:xfrm>
          <a:prstGeom prst="rect">
            <a:avLst/>
          </a:prstGeom>
        </p:spPr>
      </p:pic>
      <p:sp>
        <p:nvSpPr>
          <p:cNvPr id="19" name="文本框 18">
            <a:extLst>
              <a:ext uri="{FF2B5EF4-FFF2-40B4-BE49-F238E27FC236}">
                <a16:creationId xmlns:a16="http://schemas.microsoft.com/office/drawing/2014/main" id="{03F21134-C8E5-C549-B25C-8C49AF0B3599}"/>
              </a:ext>
            </a:extLst>
          </p:cNvPr>
          <p:cNvSpPr txBox="1"/>
          <p:nvPr/>
        </p:nvSpPr>
        <p:spPr>
          <a:xfrm>
            <a:off x="220134" y="4212812"/>
            <a:ext cx="2964000" cy="369332"/>
          </a:xfrm>
          <a:prstGeom prst="rect">
            <a:avLst/>
          </a:prstGeom>
          <a:noFill/>
        </p:spPr>
        <p:txBody>
          <a:bodyPr wrap="square" rtlCol="0">
            <a:spAutoFit/>
          </a:bodyPr>
          <a:lstStyle/>
          <a:p>
            <a:r>
              <a:rPr kumimoji="1" lang="zh-CN" altLang="en-US" dirty="0"/>
              <a:t>整个公式就变成了如下</a:t>
            </a:r>
          </a:p>
        </p:txBody>
      </p:sp>
    </p:spTree>
    <p:extLst>
      <p:ext uri="{BB962C8B-B14F-4D97-AF65-F5344CB8AC3E}">
        <p14:creationId xmlns:p14="http://schemas.microsoft.com/office/powerpoint/2010/main" val="4225690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r>
              <a:rPr kumimoji="1" lang="zh-CN" altLang="en-US" dirty="0">
                <a:solidFill>
                  <a:schemeClr val="tx1"/>
                </a:solidFill>
              </a:rPr>
              <a:t>公式的变化（动作值）</a:t>
            </a:r>
            <a:endParaRPr kumimoji="1" lang="zh-CN" altLang="en-US" dirty="0"/>
          </a:p>
        </p:txBody>
      </p:sp>
      <p:pic>
        <p:nvPicPr>
          <p:cNvPr id="4" name="图片 3">
            <a:extLst>
              <a:ext uri="{FF2B5EF4-FFF2-40B4-BE49-F238E27FC236}">
                <a16:creationId xmlns:a16="http://schemas.microsoft.com/office/drawing/2014/main" id="{9EB42EE6-F103-C649-B393-E2002F141043}"/>
              </a:ext>
            </a:extLst>
          </p:cNvPr>
          <p:cNvPicPr>
            <a:picLocks noChangeAspect="1"/>
          </p:cNvPicPr>
          <p:nvPr/>
        </p:nvPicPr>
        <p:blipFill>
          <a:blip r:embed="rId2"/>
          <a:stretch>
            <a:fillRect/>
          </a:stretch>
        </p:blipFill>
        <p:spPr>
          <a:xfrm>
            <a:off x="342798" y="1930400"/>
            <a:ext cx="10489919" cy="953629"/>
          </a:xfrm>
          <a:prstGeom prst="rect">
            <a:avLst/>
          </a:prstGeom>
        </p:spPr>
      </p:pic>
      <p:sp>
        <p:nvSpPr>
          <p:cNvPr id="5" name="文本框 4">
            <a:extLst>
              <a:ext uri="{FF2B5EF4-FFF2-40B4-BE49-F238E27FC236}">
                <a16:creationId xmlns:a16="http://schemas.microsoft.com/office/drawing/2014/main" id="{91699C20-A835-D942-B0DD-94ACF5279D40}"/>
              </a:ext>
            </a:extLst>
          </p:cNvPr>
          <p:cNvSpPr txBox="1"/>
          <p:nvPr/>
        </p:nvSpPr>
        <p:spPr>
          <a:xfrm>
            <a:off x="342798" y="1561068"/>
            <a:ext cx="914400" cy="369332"/>
          </a:xfrm>
          <a:prstGeom prst="rect">
            <a:avLst/>
          </a:prstGeom>
          <a:noFill/>
        </p:spPr>
        <p:txBody>
          <a:bodyPr wrap="square" rtlCol="0">
            <a:spAutoFit/>
          </a:bodyPr>
          <a:lstStyle/>
          <a:p>
            <a:r>
              <a:rPr kumimoji="1" lang="zh-CN" altLang="en-US" dirty="0"/>
              <a:t>状态值</a:t>
            </a:r>
          </a:p>
        </p:txBody>
      </p:sp>
      <p:sp>
        <p:nvSpPr>
          <p:cNvPr id="6" name="文本框 5">
            <a:extLst>
              <a:ext uri="{FF2B5EF4-FFF2-40B4-BE49-F238E27FC236}">
                <a16:creationId xmlns:a16="http://schemas.microsoft.com/office/drawing/2014/main" id="{97EFDD75-8640-3F4B-859B-8A1768CA01FC}"/>
              </a:ext>
            </a:extLst>
          </p:cNvPr>
          <p:cNvSpPr txBox="1"/>
          <p:nvPr/>
        </p:nvSpPr>
        <p:spPr>
          <a:xfrm>
            <a:off x="262053" y="2928034"/>
            <a:ext cx="3625910" cy="646331"/>
          </a:xfrm>
          <a:prstGeom prst="rect">
            <a:avLst/>
          </a:prstGeom>
          <a:noFill/>
        </p:spPr>
        <p:txBody>
          <a:bodyPr wrap="square" rtlCol="0">
            <a:spAutoFit/>
          </a:bodyPr>
          <a:lstStyle/>
          <a:p>
            <a:r>
              <a:rPr kumimoji="1" lang="zh-CN" altLang="en-US" dirty="0"/>
              <a:t>而动作值的公式不但需要下一个状态，还需要下一个动作</a:t>
            </a:r>
          </a:p>
        </p:txBody>
      </p:sp>
      <p:pic>
        <p:nvPicPr>
          <p:cNvPr id="7" name="图片 6">
            <a:extLst>
              <a:ext uri="{FF2B5EF4-FFF2-40B4-BE49-F238E27FC236}">
                <a16:creationId xmlns:a16="http://schemas.microsoft.com/office/drawing/2014/main" id="{3645035F-4752-3B44-8ED2-89D1957F7173}"/>
              </a:ext>
            </a:extLst>
          </p:cNvPr>
          <p:cNvPicPr>
            <a:picLocks noChangeAspect="1"/>
          </p:cNvPicPr>
          <p:nvPr/>
        </p:nvPicPr>
        <p:blipFill>
          <a:blip r:embed="rId3"/>
          <a:stretch>
            <a:fillRect/>
          </a:stretch>
        </p:blipFill>
        <p:spPr>
          <a:xfrm>
            <a:off x="342798" y="4398956"/>
            <a:ext cx="11802017" cy="840314"/>
          </a:xfrm>
          <a:prstGeom prst="rect">
            <a:avLst/>
          </a:prstGeom>
        </p:spPr>
      </p:pic>
      <p:pic>
        <p:nvPicPr>
          <p:cNvPr id="8" name="图片 7">
            <a:extLst>
              <a:ext uri="{FF2B5EF4-FFF2-40B4-BE49-F238E27FC236}">
                <a16:creationId xmlns:a16="http://schemas.microsoft.com/office/drawing/2014/main" id="{1F55682B-537B-F94A-9685-1B958BF5353D}"/>
              </a:ext>
            </a:extLst>
          </p:cNvPr>
          <p:cNvPicPr>
            <a:picLocks noChangeAspect="1"/>
          </p:cNvPicPr>
          <p:nvPr/>
        </p:nvPicPr>
        <p:blipFill>
          <a:blip r:embed="rId4"/>
          <a:stretch>
            <a:fillRect/>
          </a:stretch>
        </p:blipFill>
        <p:spPr>
          <a:xfrm>
            <a:off x="342798" y="3574365"/>
            <a:ext cx="4247619" cy="756814"/>
          </a:xfrm>
          <a:prstGeom prst="rect">
            <a:avLst/>
          </a:prstGeom>
        </p:spPr>
      </p:pic>
    </p:spTree>
    <p:extLst>
      <p:ext uri="{BB962C8B-B14F-4D97-AF65-F5344CB8AC3E}">
        <p14:creationId xmlns:p14="http://schemas.microsoft.com/office/powerpoint/2010/main" val="1022173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r>
              <a:rPr kumimoji="1" lang="en-US" altLang="zh-CN" dirty="0" err="1">
                <a:solidFill>
                  <a:schemeClr val="tx1"/>
                </a:solidFill>
              </a:rPr>
              <a:t>sarsa</a:t>
            </a:r>
            <a:r>
              <a:rPr kumimoji="1" lang="zh-CN" altLang="en-US" dirty="0">
                <a:solidFill>
                  <a:schemeClr val="tx1"/>
                </a:solidFill>
              </a:rPr>
              <a:t> 也叫 </a:t>
            </a:r>
            <a:r>
              <a:rPr kumimoji="1" lang="en-US" altLang="zh-CN" dirty="0" err="1">
                <a:solidFill>
                  <a:schemeClr val="tx1"/>
                </a:solidFill>
              </a:rPr>
              <a:t>sarsa</a:t>
            </a:r>
            <a:r>
              <a:rPr kumimoji="1" lang="en-US" altLang="zh-CN" dirty="0">
                <a:solidFill>
                  <a:schemeClr val="tx1"/>
                </a:solidFill>
              </a:rPr>
              <a:t>(0)</a:t>
            </a:r>
            <a:endParaRPr kumimoji="1" lang="zh-CN" altLang="en-US" dirty="0">
              <a:solidFill>
                <a:schemeClr val="tx1"/>
              </a:solidFill>
            </a:endParaRPr>
          </a:p>
        </p:txBody>
      </p:sp>
      <p:pic>
        <p:nvPicPr>
          <p:cNvPr id="4" name="图片 3">
            <a:extLst>
              <a:ext uri="{FF2B5EF4-FFF2-40B4-BE49-F238E27FC236}">
                <a16:creationId xmlns:a16="http://schemas.microsoft.com/office/drawing/2014/main" id="{12F8CC92-151D-2943-B8A8-6F4BAF984D6B}"/>
              </a:ext>
            </a:extLst>
          </p:cNvPr>
          <p:cNvPicPr>
            <a:picLocks noChangeAspect="1"/>
          </p:cNvPicPr>
          <p:nvPr/>
        </p:nvPicPr>
        <p:blipFill>
          <a:blip r:embed="rId2"/>
          <a:stretch>
            <a:fillRect/>
          </a:stretch>
        </p:blipFill>
        <p:spPr>
          <a:xfrm>
            <a:off x="456623" y="1381512"/>
            <a:ext cx="7404987" cy="4186988"/>
          </a:xfrm>
          <a:prstGeom prst="rect">
            <a:avLst/>
          </a:prstGeom>
        </p:spPr>
      </p:pic>
      <p:sp>
        <p:nvSpPr>
          <p:cNvPr id="5" name="文本框 4">
            <a:extLst>
              <a:ext uri="{FF2B5EF4-FFF2-40B4-BE49-F238E27FC236}">
                <a16:creationId xmlns:a16="http://schemas.microsoft.com/office/drawing/2014/main" id="{F0F09D5D-E3DA-7B44-B958-BCC347E7661E}"/>
              </a:ext>
            </a:extLst>
          </p:cNvPr>
          <p:cNvSpPr txBox="1"/>
          <p:nvPr/>
        </p:nvSpPr>
        <p:spPr>
          <a:xfrm>
            <a:off x="7959657" y="1816410"/>
            <a:ext cx="4005601" cy="3139321"/>
          </a:xfrm>
          <a:prstGeom prst="rect">
            <a:avLst/>
          </a:prstGeom>
          <a:noFill/>
        </p:spPr>
        <p:txBody>
          <a:bodyPr wrap="square" rtlCol="0">
            <a:spAutoFit/>
          </a:bodyPr>
          <a:lstStyle/>
          <a:p>
            <a:r>
              <a:rPr kumimoji="1" lang="en-US" altLang="zh-CN" dirty="0"/>
              <a:t>0.</a:t>
            </a:r>
            <a:r>
              <a:rPr kumimoji="1" lang="zh-CN" altLang="en-US" dirty="0"/>
              <a:t>获得初始化状态</a:t>
            </a:r>
            <a:endParaRPr kumimoji="1" lang="en-US" altLang="zh-CN" dirty="0"/>
          </a:p>
          <a:p>
            <a:r>
              <a:rPr kumimoji="1" lang="en-US" altLang="zh-CN" dirty="0"/>
              <a:t>1.</a:t>
            </a:r>
            <a:r>
              <a:rPr kumimoji="1" lang="zh-CN" altLang="en-US" dirty="0"/>
              <a:t>根据当前状态和策略（由当前的</a:t>
            </a:r>
            <a:r>
              <a:rPr kumimoji="1" lang="en-US" altLang="zh-CN" dirty="0"/>
              <a:t>Q</a:t>
            </a:r>
            <a:r>
              <a:rPr kumimoji="1" lang="zh-CN" altLang="en-US" dirty="0"/>
              <a:t>值决定）选择一个动作</a:t>
            </a:r>
            <a:endParaRPr kumimoji="1" lang="en-US" altLang="zh-CN" dirty="0"/>
          </a:p>
          <a:p>
            <a:r>
              <a:rPr kumimoji="1" lang="en-US" altLang="zh-CN" dirty="0"/>
              <a:t>2.</a:t>
            </a:r>
            <a:r>
              <a:rPr kumimoji="1" lang="zh-CN" altLang="en-US" dirty="0"/>
              <a:t>环境返回该动作的奖励和下一个状态</a:t>
            </a:r>
            <a:endParaRPr kumimoji="1" lang="en-US" altLang="zh-CN" dirty="0"/>
          </a:p>
          <a:p>
            <a:r>
              <a:rPr kumimoji="1" lang="en-US" altLang="zh-CN" dirty="0"/>
              <a:t>3.</a:t>
            </a:r>
            <a:r>
              <a:rPr kumimoji="1" lang="zh-CN" altLang="en-US" dirty="0"/>
              <a:t>根据下一个状态和当前的策略选择下一个动作</a:t>
            </a:r>
            <a:endParaRPr kumimoji="1" lang="en-US" altLang="zh-CN" dirty="0"/>
          </a:p>
          <a:p>
            <a:r>
              <a:rPr kumimoji="1" lang="en-US" altLang="zh-CN" dirty="0"/>
              <a:t>4.</a:t>
            </a:r>
            <a:r>
              <a:rPr kumimoji="1" lang="zh-CN" altLang="en-US" dirty="0"/>
              <a:t>根据</a:t>
            </a:r>
            <a:r>
              <a:rPr kumimoji="1" lang="zh-CN" altLang="en-US" dirty="0">
                <a:solidFill>
                  <a:srgbClr val="FF0000"/>
                </a:solidFill>
              </a:rPr>
              <a:t>当前状态动作对</a:t>
            </a:r>
            <a:r>
              <a:rPr kumimoji="1" lang="zh-CN" altLang="en-US" dirty="0"/>
              <a:t>和</a:t>
            </a:r>
            <a:r>
              <a:rPr kumimoji="1" lang="zh-CN" altLang="en-US" dirty="0">
                <a:solidFill>
                  <a:srgbClr val="FF0000"/>
                </a:solidFill>
              </a:rPr>
              <a:t>下一个状态动作对</a:t>
            </a:r>
            <a:r>
              <a:rPr kumimoji="1" lang="zh-CN" altLang="en-US" dirty="0"/>
              <a:t>更新</a:t>
            </a:r>
            <a:r>
              <a:rPr kumimoji="1" lang="en-US" altLang="zh-CN" dirty="0"/>
              <a:t>Q</a:t>
            </a:r>
            <a:r>
              <a:rPr kumimoji="1" lang="zh-CN" altLang="en-US" dirty="0"/>
              <a:t>值</a:t>
            </a:r>
            <a:endParaRPr kumimoji="1" lang="en-US" altLang="zh-CN" dirty="0"/>
          </a:p>
          <a:p>
            <a:r>
              <a:rPr kumimoji="1" lang="en-US" altLang="zh-CN" dirty="0"/>
              <a:t>5.</a:t>
            </a:r>
            <a:r>
              <a:rPr kumimoji="1" lang="zh-CN" altLang="en-US" dirty="0"/>
              <a:t>将下一个状态更新为当前状态</a:t>
            </a:r>
            <a:endParaRPr kumimoji="1" lang="en-US" altLang="zh-CN" dirty="0"/>
          </a:p>
          <a:p>
            <a:r>
              <a:rPr kumimoji="1" lang="en-US" altLang="zh-CN" dirty="0"/>
              <a:t>6.</a:t>
            </a:r>
            <a:r>
              <a:rPr kumimoji="1" lang="zh-CN" altLang="en-US" dirty="0"/>
              <a:t>重复</a:t>
            </a:r>
            <a:r>
              <a:rPr kumimoji="1" lang="en-US" altLang="zh-CN" dirty="0"/>
              <a:t>2-5</a:t>
            </a:r>
            <a:r>
              <a:rPr kumimoji="1" lang="zh-CN" altLang="en-US" dirty="0"/>
              <a:t>直到当前</a:t>
            </a:r>
            <a:r>
              <a:rPr kumimoji="1" lang="en-US" altLang="zh-CN" dirty="0"/>
              <a:t>episode</a:t>
            </a:r>
            <a:r>
              <a:rPr kumimoji="1" lang="zh-CN" altLang="en-US" dirty="0"/>
              <a:t>结束</a:t>
            </a:r>
          </a:p>
        </p:txBody>
      </p:sp>
      <p:sp>
        <p:nvSpPr>
          <p:cNvPr id="6" name="文本框 5">
            <a:extLst>
              <a:ext uri="{FF2B5EF4-FFF2-40B4-BE49-F238E27FC236}">
                <a16:creationId xmlns:a16="http://schemas.microsoft.com/office/drawing/2014/main" id="{E5D90C2E-7A94-774A-AE9C-732AF561B993}"/>
              </a:ext>
            </a:extLst>
          </p:cNvPr>
          <p:cNvSpPr txBox="1"/>
          <p:nvPr/>
        </p:nvSpPr>
        <p:spPr>
          <a:xfrm>
            <a:off x="2368431" y="4603496"/>
            <a:ext cx="307816" cy="369332"/>
          </a:xfrm>
          <a:prstGeom prst="rect">
            <a:avLst/>
          </a:prstGeom>
          <a:noFill/>
        </p:spPr>
        <p:txBody>
          <a:bodyPr wrap="square" rtlCol="0">
            <a:spAutoFit/>
          </a:bodyPr>
          <a:lstStyle/>
          <a:p>
            <a:r>
              <a:rPr kumimoji="1" lang="en-US" altLang="zh-CN" dirty="0">
                <a:solidFill>
                  <a:srgbClr val="FF0000"/>
                </a:solidFill>
              </a:rPr>
              <a:t>6</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92A893FD-10DE-EB40-A570-F2C20DBCBD2A}"/>
              </a:ext>
            </a:extLst>
          </p:cNvPr>
          <p:cNvSpPr txBox="1"/>
          <p:nvPr/>
        </p:nvSpPr>
        <p:spPr>
          <a:xfrm>
            <a:off x="1706839" y="3084044"/>
            <a:ext cx="307816"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C48595BF-FBF9-8245-A966-3CF73B1D7CFC}"/>
              </a:ext>
            </a:extLst>
          </p:cNvPr>
          <p:cNvSpPr txBox="1"/>
          <p:nvPr/>
        </p:nvSpPr>
        <p:spPr>
          <a:xfrm>
            <a:off x="5304966" y="3268710"/>
            <a:ext cx="307816"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6645EBB5-439A-4745-A104-242F8578F4BD}"/>
              </a:ext>
            </a:extLst>
          </p:cNvPr>
          <p:cNvSpPr txBox="1"/>
          <p:nvPr/>
        </p:nvSpPr>
        <p:spPr>
          <a:xfrm>
            <a:off x="4005208" y="3822554"/>
            <a:ext cx="307816"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6B3ED2A2-ED3D-CC48-B656-B0A4E36EA4C2}"/>
              </a:ext>
            </a:extLst>
          </p:cNvPr>
          <p:cNvSpPr txBox="1"/>
          <p:nvPr/>
        </p:nvSpPr>
        <p:spPr>
          <a:xfrm>
            <a:off x="5779501" y="4048826"/>
            <a:ext cx="307816"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44CD0362-9A5F-B740-A808-A059CC793D22}"/>
              </a:ext>
            </a:extLst>
          </p:cNvPr>
          <p:cNvSpPr txBox="1"/>
          <p:nvPr/>
        </p:nvSpPr>
        <p:spPr>
          <a:xfrm>
            <a:off x="5775938" y="4312738"/>
            <a:ext cx="307816"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8E412A9A-7084-264F-8C7B-56584E5B1BF3}"/>
              </a:ext>
            </a:extLst>
          </p:cNvPr>
          <p:cNvSpPr txBox="1"/>
          <p:nvPr/>
        </p:nvSpPr>
        <p:spPr>
          <a:xfrm>
            <a:off x="1804992" y="4441132"/>
            <a:ext cx="307816" cy="369332"/>
          </a:xfrm>
          <a:prstGeom prst="rect">
            <a:avLst/>
          </a:prstGeom>
          <a:noFill/>
        </p:spPr>
        <p:txBody>
          <a:bodyPr wrap="square" rtlCol="0">
            <a:spAutoFit/>
          </a:bodyPr>
          <a:lstStyle/>
          <a:p>
            <a:r>
              <a:rPr kumimoji="1" lang="en-US" altLang="zh-CN" dirty="0">
                <a:solidFill>
                  <a:srgbClr val="FF0000"/>
                </a:solidFill>
              </a:rPr>
              <a:t>5</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3B4B0B66-16D8-FA49-B1BF-2DF8AB1A84BF}"/>
              </a:ext>
            </a:extLst>
          </p:cNvPr>
          <p:cNvSpPr txBox="1"/>
          <p:nvPr/>
        </p:nvSpPr>
        <p:spPr>
          <a:xfrm>
            <a:off x="7959657" y="5383834"/>
            <a:ext cx="3854652" cy="369332"/>
          </a:xfrm>
          <a:prstGeom prst="rect">
            <a:avLst/>
          </a:prstGeom>
          <a:noFill/>
        </p:spPr>
        <p:txBody>
          <a:bodyPr wrap="square" rtlCol="0">
            <a:spAutoFit/>
          </a:bodyPr>
          <a:lstStyle/>
          <a:p>
            <a:r>
              <a:rPr kumimoji="1" lang="zh-CN" altLang="en-US" dirty="0">
                <a:solidFill>
                  <a:srgbClr val="FF0000"/>
                </a:solidFill>
              </a:rPr>
              <a:t>上面的</a:t>
            </a:r>
            <a:r>
              <a:rPr kumimoji="1" lang="en-US" altLang="zh-CN" dirty="0">
                <a:solidFill>
                  <a:srgbClr val="FF0000"/>
                </a:solidFill>
              </a:rPr>
              <a:t>0</a:t>
            </a:r>
            <a:r>
              <a:rPr kumimoji="1" lang="zh-CN" altLang="en-US" dirty="0">
                <a:solidFill>
                  <a:srgbClr val="FF0000"/>
                </a:solidFill>
              </a:rPr>
              <a:t>到</a:t>
            </a:r>
            <a:r>
              <a:rPr kumimoji="1" lang="en-US" altLang="zh-CN" dirty="0">
                <a:solidFill>
                  <a:srgbClr val="FF0000"/>
                </a:solidFill>
              </a:rPr>
              <a:t>6</a:t>
            </a:r>
            <a:r>
              <a:rPr kumimoji="1" lang="zh-CN" altLang="en-US" dirty="0">
                <a:solidFill>
                  <a:srgbClr val="FF0000"/>
                </a:solidFill>
              </a:rPr>
              <a:t>只是一个</a:t>
            </a:r>
            <a:r>
              <a:rPr kumimoji="1" lang="en-US" altLang="zh-CN" dirty="0">
                <a:solidFill>
                  <a:srgbClr val="FF0000"/>
                </a:solidFill>
              </a:rPr>
              <a:t>episode</a:t>
            </a:r>
            <a:endParaRPr kumimoji="1" lang="zh-CN" altLang="en-US" dirty="0">
              <a:solidFill>
                <a:srgbClr val="FF0000"/>
              </a:solidFill>
            </a:endParaRPr>
          </a:p>
        </p:txBody>
      </p:sp>
    </p:spTree>
    <p:extLst>
      <p:ext uri="{BB962C8B-B14F-4D97-AF65-F5344CB8AC3E}">
        <p14:creationId xmlns:p14="http://schemas.microsoft.com/office/powerpoint/2010/main" val="2316105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a:xfrm>
            <a:off x="643881" y="284974"/>
            <a:ext cx="8596668" cy="1320800"/>
          </a:xfrm>
        </p:spPr>
        <p:txBody>
          <a:bodyPr/>
          <a:lstStyle/>
          <a:p>
            <a:r>
              <a:rPr kumimoji="1" lang="en-US" altLang="zh-CN" dirty="0">
                <a:solidFill>
                  <a:schemeClr val="tx1"/>
                </a:solidFill>
              </a:rPr>
              <a:t>q-learning</a:t>
            </a:r>
            <a:r>
              <a:rPr kumimoji="1" lang="zh-CN" altLang="en-US" dirty="0">
                <a:solidFill>
                  <a:schemeClr val="tx1"/>
                </a:solidFill>
              </a:rPr>
              <a:t> 也叫 </a:t>
            </a:r>
            <a:r>
              <a:rPr kumimoji="1" lang="en-US" altLang="zh-CN" dirty="0" err="1">
                <a:solidFill>
                  <a:schemeClr val="tx1"/>
                </a:solidFill>
              </a:rPr>
              <a:t>sarsamax</a:t>
            </a:r>
            <a:endParaRPr kumimoji="1" lang="zh-CN" altLang="en-US" dirty="0">
              <a:solidFill>
                <a:schemeClr val="tx1"/>
              </a:solidFill>
            </a:endParaRPr>
          </a:p>
        </p:txBody>
      </p:sp>
      <p:pic>
        <p:nvPicPr>
          <p:cNvPr id="4" name="图片 3">
            <a:extLst>
              <a:ext uri="{FF2B5EF4-FFF2-40B4-BE49-F238E27FC236}">
                <a16:creationId xmlns:a16="http://schemas.microsoft.com/office/drawing/2014/main" id="{04D20203-0730-7043-9D4D-DEDA60CD0B19}"/>
              </a:ext>
            </a:extLst>
          </p:cNvPr>
          <p:cNvPicPr>
            <a:picLocks noChangeAspect="1"/>
          </p:cNvPicPr>
          <p:nvPr/>
        </p:nvPicPr>
        <p:blipFill>
          <a:blip r:embed="rId2"/>
          <a:stretch>
            <a:fillRect/>
          </a:stretch>
        </p:blipFill>
        <p:spPr>
          <a:xfrm>
            <a:off x="288758" y="1605774"/>
            <a:ext cx="7673213" cy="3988829"/>
          </a:xfrm>
          <a:prstGeom prst="rect">
            <a:avLst/>
          </a:prstGeom>
        </p:spPr>
      </p:pic>
      <p:sp>
        <p:nvSpPr>
          <p:cNvPr id="5" name="文本框 4">
            <a:extLst>
              <a:ext uri="{FF2B5EF4-FFF2-40B4-BE49-F238E27FC236}">
                <a16:creationId xmlns:a16="http://schemas.microsoft.com/office/drawing/2014/main" id="{810D6BE7-1B1F-F84D-B164-A4B279EF791C}"/>
              </a:ext>
            </a:extLst>
          </p:cNvPr>
          <p:cNvSpPr txBox="1"/>
          <p:nvPr/>
        </p:nvSpPr>
        <p:spPr>
          <a:xfrm>
            <a:off x="8060018" y="2030527"/>
            <a:ext cx="4005601" cy="2585323"/>
          </a:xfrm>
          <a:prstGeom prst="rect">
            <a:avLst/>
          </a:prstGeom>
          <a:noFill/>
        </p:spPr>
        <p:txBody>
          <a:bodyPr wrap="square" rtlCol="0">
            <a:spAutoFit/>
          </a:bodyPr>
          <a:lstStyle/>
          <a:p>
            <a:r>
              <a:rPr kumimoji="1" lang="en-US" altLang="zh-CN" dirty="0"/>
              <a:t>0.</a:t>
            </a:r>
            <a:r>
              <a:rPr kumimoji="1" lang="zh-CN" altLang="en-US" dirty="0"/>
              <a:t>获得初始化状态</a:t>
            </a:r>
            <a:endParaRPr kumimoji="1" lang="en-US" altLang="zh-CN" dirty="0"/>
          </a:p>
          <a:p>
            <a:r>
              <a:rPr kumimoji="1" lang="en-US" altLang="zh-CN" dirty="0"/>
              <a:t>1.</a:t>
            </a:r>
            <a:r>
              <a:rPr kumimoji="1" lang="zh-CN" altLang="en-US" dirty="0"/>
              <a:t>根据当前状态和策略（由当前的</a:t>
            </a:r>
            <a:r>
              <a:rPr kumimoji="1" lang="en-US" altLang="zh-CN" dirty="0"/>
              <a:t>Q</a:t>
            </a:r>
            <a:r>
              <a:rPr kumimoji="1" lang="zh-CN" altLang="en-US" dirty="0"/>
              <a:t>值决定）选择一个动作</a:t>
            </a:r>
            <a:endParaRPr kumimoji="1" lang="en-US" altLang="zh-CN" dirty="0"/>
          </a:p>
          <a:p>
            <a:r>
              <a:rPr kumimoji="1" lang="en-US" altLang="zh-CN" dirty="0"/>
              <a:t>2.</a:t>
            </a:r>
            <a:r>
              <a:rPr kumimoji="1" lang="zh-CN" altLang="en-US" dirty="0"/>
              <a:t>环境返回该动作的奖励和下一个状态</a:t>
            </a:r>
            <a:endParaRPr kumimoji="1" lang="en-US" altLang="zh-CN" dirty="0"/>
          </a:p>
          <a:p>
            <a:r>
              <a:rPr kumimoji="1" lang="en-US" altLang="zh-CN" dirty="0"/>
              <a:t>3.</a:t>
            </a:r>
            <a:r>
              <a:rPr kumimoji="1" lang="zh-CN" altLang="en-US" dirty="0"/>
              <a:t>使用</a:t>
            </a:r>
            <a:r>
              <a:rPr kumimoji="1" lang="zh-CN" altLang="en-US" dirty="0">
                <a:solidFill>
                  <a:srgbClr val="FF0000"/>
                </a:solidFill>
              </a:rPr>
              <a:t>下一个状态中最大的动作值</a:t>
            </a:r>
            <a:r>
              <a:rPr kumimoji="1" lang="zh-CN" altLang="en-US" dirty="0"/>
              <a:t>更新</a:t>
            </a:r>
            <a:r>
              <a:rPr kumimoji="1" lang="en-US" altLang="zh-CN" dirty="0"/>
              <a:t>Q</a:t>
            </a:r>
            <a:r>
              <a:rPr kumimoji="1" lang="zh-CN" altLang="en-US" dirty="0"/>
              <a:t>值</a:t>
            </a:r>
            <a:endParaRPr kumimoji="1" lang="en-US" altLang="zh-CN" dirty="0"/>
          </a:p>
          <a:p>
            <a:r>
              <a:rPr kumimoji="1" lang="en-US" altLang="zh-CN" dirty="0"/>
              <a:t>4.</a:t>
            </a:r>
            <a:r>
              <a:rPr kumimoji="1" lang="zh-CN" altLang="en-US" dirty="0"/>
              <a:t>将下一个状态更新为当前状态</a:t>
            </a:r>
            <a:endParaRPr kumimoji="1" lang="en-US" altLang="zh-CN" dirty="0"/>
          </a:p>
          <a:p>
            <a:r>
              <a:rPr kumimoji="1" lang="en-US" altLang="zh-CN" dirty="0"/>
              <a:t>5.</a:t>
            </a:r>
            <a:r>
              <a:rPr kumimoji="1" lang="zh-CN" altLang="en-US" dirty="0"/>
              <a:t>重复</a:t>
            </a:r>
            <a:r>
              <a:rPr kumimoji="1" lang="en-US" altLang="zh-CN" dirty="0"/>
              <a:t>1-4</a:t>
            </a:r>
            <a:r>
              <a:rPr kumimoji="1" lang="zh-CN" altLang="en-US" dirty="0"/>
              <a:t>直到当前</a:t>
            </a:r>
            <a:r>
              <a:rPr kumimoji="1" lang="en-US" altLang="zh-CN" dirty="0"/>
              <a:t>episode</a:t>
            </a:r>
            <a:r>
              <a:rPr kumimoji="1" lang="zh-CN" altLang="en-US" dirty="0"/>
              <a:t>结束</a:t>
            </a:r>
          </a:p>
        </p:txBody>
      </p:sp>
      <p:sp>
        <p:nvSpPr>
          <p:cNvPr id="6" name="文本框 5">
            <a:extLst>
              <a:ext uri="{FF2B5EF4-FFF2-40B4-BE49-F238E27FC236}">
                <a16:creationId xmlns:a16="http://schemas.microsoft.com/office/drawing/2014/main" id="{2B24111E-DA05-F94B-8962-A160DD16A086}"/>
              </a:ext>
            </a:extLst>
          </p:cNvPr>
          <p:cNvSpPr txBox="1"/>
          <p:nvPr/>
        </p:nvSpPr>
        <p:spPr>
          <a:xfrm>
            <a:off x="1600200" y="3268310"/>
            <a:ext cx="262054"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A47D6D65-AED4-A040-9D98-A945BF408AB1}"/>
              </a:ext>
            </a:extLst>
          </p:cNvPr>
          <p:cNvSpPr txBox="1"/>
          <p:nvPr/>
        </p:nvSpPr>
        <p:spPr>
          <a:xfrm>
            <a:off x="5644375" y="3915937"/>
            <a:ext cx="262054"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D93B24F6-AF70-0149-84C5-2D62EEEB3FF7}"/>
              </a:ext>
            </a:extLst>
          </p:cNvPr>
          <p:cNvSpPr txBox="1"/>
          <p:nvPr/>
        </p:nvSpPr>
        <p:spPr>
          <a:xfrm>
            <a:off x="3994337" y="4100603"/>
            <a:ext cx="262054"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C69056B7-9202-1A48-833F-EBFA63E55FC8}"/>
              </a:ext>
            </a:extLst>
          </p:cNvPr>
          <p:cNvSpPr txBox="1"/>
          <p:nvPr/>
        </p:nvSpPr>
        <p:spPr>
          <a:xfrm>
            <a:off x="5906429" y="4285269"/>
            <a:ext cx="262054"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14E3874C-8778-5043-819E-897D8829F9D3}"/>
              </a:ext>
            </a:extLst>
          </p:cNvPr>
          <p:cNvSpPr txBox="1"/>
          <p:nvPr/>
        </p:nvSpPr>
        <p:spPr>
          <a:xfrm>
            <a:off x="1698705" y="4504338"/>
            <a:ext cx="262054"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5CFD6FAD-E628-9840-8332-94BE34BB3BF3}"/>
              </a:ext>
            </a:extLst>
          </p:cNvPr>
          <p:cNvSpPr txBox="1"/>
          <p:nvPr/>
        </p:nvSpPr>
        <p:spPr>
          <a:xfrm>
            <a:off x="2430967" y="4667889"/>
            <a:ext cx="262054" cy="369332"/>
          </a:xfrm>
          <a:prstGeom prst="rect">
            <a:avLst/>
          </a:prstGeom>
          <a:noFill/>
        </p:spPr>
        <p:txBody>
          <a:bodyPr wrap="square" rtlCol="0">
            <a:spAutoFit/>
          </a:bodyPr>
          <a:lstStyle/>
          <a:p>
            <a:r>
              <a:rPr kumimoji="1" lang="en-US" altLang="zh-CN" dirty="0">
                <a:solidFill>
                  <a:srgbClr val="FF0000"/>
                </a:solidFill>
              </a:rPr>
              <a:t>5</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4ACCBF2C-B573-8841-BCDB-E787DF263AF7}"/>
              </a:ext>
            </a:extLst>
          </p:cNvPr>
          <p:cNvSpPr txBox="1"/>
          <p:nvPr/>
        </p:nvSpPr>
        <p:spPr>
          <a:xfrm>
            <a:off x="7961971" y="5037221"/>
            <a:ext cx="3854652" cy="369332"/>
          </a:xfrm>
          <a:prstGeom prst="rect">
            <a:avLst/>
          </a:prstGeom>
          <a:noFill/>
        </p:spPr>
        <p:txBody>
          <a:bodyPr wrap="square" rtlCol="0">
            <a:spAutoFit/>
          </a:bodyPr>
          <a:lstStyle/>
          <a:p>
            <a:r>
              <a:rPr kumimoji="1" lang="zh-CN" altLang="en-US" dirty="0">
                <a:solidFill>
                  <a:srgbClr val="FF0000"/>
                </a:solidFill>
              </a:rPr>
              <a:t>上面的</a:t>
            </a:r>
            <a:r>
              <a:rPr kumimoji="1" lang="en-US" altLang="zh-CN" dirty="0">
                <a:solidFill>
                  <a:srgbClr val="FF0000"/>
                </a:solidFill>
              </a:rPr>
              <a:t>0</a:t>
            </a:r>
            <a:r>
              <a:rPr kumimoji="1" lang="zh-CN" altLang="en-US" dirty="0">
                <a:solidFill>
                  <a:srgbClr val="FF0000"/>
                </a:solidFill>
              </a:rPr>
              <a:t>到</a:t>
            </a:r>
            <a:r>
              <a:rPr kumimoji="1" lang="en-US" altLang="zh-CN" dirty="0">
                <a:solidFill>
                  <a:srgbClr val="FF0000"/>
                </a:solidFill>
              </a:rPr>
              <a:t>5</a:t>
            </a:r>
            <a:r>
              <a:rPr kumimoji="1" lang="zh-CN" altLang="en-US" dirty="0">
                <a:solidFill>
                  <a:srgbClr val="FF0000"/>
                </a:solidFill>
              </a:rPr>
              <a:t>只是一个</a:t>
            </a:r>
            <a:r>
              <a:rPr kumimoji="1" lang="en-US" altLang="zh-CN" dirty="0">
                <a:solidFill>
                  <a:srgbClr val="FF0000"/>
                </a:solidFill>
              </a:rPr>
              <a:t>episode</a:t>
            </a:r>
          </a:p>
        </p:txBody>
      </p:sp>
    </p:spTree>
    <p:extLst>
      <p:ext uri="{BB962C8B-B14F-4D97-AF65-F5344CB8AC3E}">
        <p14:creationId xmlns:p14="http://schemas.microsoft.com/office/powerpoint/2010/main" val="2545488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a:xfrm>
            <a:off x="677334" y="208156"/>
            <a:ext cx="8596668" cy="1320800"/>
          </a:xfrm>
        </p:spPr>
        <p:txBody>
          <a:bodyPr/>
          <a:lstStyle/>
          <a:p>
            <a:r>
              <a:rPr kumimoji="1" lang="en-US" altLang="zh-CN" dirty="0">
                <a:solidFill>
                  <a:schemeClr val="tx1"/>
                </a:solidFill>
              </a:rPr>
              <a:t>q-learning</a:t>
            </a:r>
            <a:r>
              <a:rPr kumimoji="1" lang="zh-CN" altLang="en-US" dirty="0">
                <a:solidFill>
                  <a:schemeClr val="tx1"/>
                </a:solidFill>
              </a:rPr>
              <a:t>和</a:t>
            </a:r>
            <a:r>
              <a:rPr kumimoji="1" lang="en-US" altLang="zh-CN" dirty="0" err="1">
                <a:solidFill>
                  <a:schemeClr val="tx1"/>
                </a:solidFill>
              </a:rPr>
              <a:t>sarsa</a:t>
            </a:r>
            <a:r>
              <a:rPr kumimoji="1" lang="zh-CN" altLang="en-US" dirty="0">
                <a:solidFill>
                  <a:schemeClr val="tx1"/>
                </a:solidFill>
              </a:rPr>
              <a:t>的区别</a:t>
            </a:r>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a:xfrm>
            <a:off x="576973" y="1528956"/>
            <a:ext cx="8596668" cy="3880773"/>
          </a:xfrm>
        </p:spPr>
        <p:txBody>
          <a:bodyPr>
            <a:normAutofit lnSpcReduction="10000"/>
          </a:bodyPr>
          <a:lstStyle/>
          <a:p>
            <a:r>
              <a:rPr kumimoji="1" lang="zh-CN" altLang="en-US" dirty="0"/>
              <a:t>其实对比两个公式就可以看到 两个算法最大的区别就在于更新</a:t>
            </a:r>
            <a:r>
              <a:rPr kumimoji="1" lang="en-US" altLang="zh-CN" dirty="0"/>
              <a:t>Q</a:t>
            </a:r>
            <a:r>
              <a:rPr kumimoji="1" lang="zh-CN" altLang="en-US" dirty="0"/>
              <a:t>值的那一步</a:t>
            </a:r>
            <a:endParaRPr kumimoji="1" lang="en-US" altLang="zh-CN" dirty="0"/>
          </a:p>
          <a:p>
            <a:r>
              <a:rPr kumimoji="1" lang="en-US" altLang="zh-CN" dirty="0" err="1"/>
              <a:t>sarsa</a:t>
            </a:r>
            <a:r>
              <a:rPr kumimoji="1" lang="zh-CN" altLang="en-US" dirty="0"/>
              <a:t>的更新是延迟一步的，会提前用当前的策略选好下一个动作，然后用这个动作的</a:t>
            </a:r>
            <a:r>
              <a:rPr kumimoji="1" lang="en-US" altLang="zh-CN" dirty="0"/>
              <a:t>Q</a:t>
            </a:r>
            <a:r>
              <a:rPr kumimoji="1" lang="zh-CN" altLang="en-US" dirty="0"/>
              <a:t>值来更新当前状态动作对的</a:t>
            </a:r>
            <a:r>
              <a:rPr kumimoji="1" lang="en-US" altLang="zh-CN" dirty="0"/>
              <a:t>Q</a:t>
            </a:r>
            <a:r>
              <a:rPr kumimoji="1" lang="zh-CN" altLang="en-US" dirty="0"/>
              <a:t>值，所以</a:t>
            </a:r>
            <a:r>
              <a:rPr kumimoji="1" lang="en-US" altLang="zh-CN" dirty="0" err="1"/>
              <a:t>sarsa</a:t>
            </a:r>
            <a:r>
              <a:rPr kumimoji="1" lang="zh-CN" altLang="en-US" dirty="0"/>
              <a:t>是一个 </a:t>
            </a:r>
            <a:r>
              <a:rPr kumimoji="1" lang="zh-CN" altLang="en-US" dirty="0">
                <a:solidFill>
                  <a:srgbClr val="FF0000"/>
                </a:solidFill>
              </a:rPr>
              <a:t>在线学习算法（</a:t>
            </a:r>
            <a:r>
              <a:rPr kumimoji="1" lang="en-US" altLang="zh-CN" dirty="0">
                <a:solidFill>
                  <a:srgbClr val="FF0000"/>
                </a:solidFill>
              </a:rPr>
              <a:t>on-policy</a:t>
            </a:r>
            <a:r>
              <a:rPr kumimoji="1" lang="zh-CN" altLang="en-US" dirty="0">
                <a:solidFill>
                  <a:srgbClr val="FF0000"/>
                </a:solidFill>
              </a:rPr>
              <a:t>）</a:t>
            </a:r>
            <a:r>
              <a:rPr kumimoji="1" lang="zh-CN" altLang="en-US" dirty="0"/>
              <a:t> 因为 学习的策略和互动的策略是一样的（其实就是</a:t>
            </a:r>
            <a:r>
              <a:rPr kumimoji="1" lang="en-US" altLang="zh-CN" dirty="0"/>
              <a:t>epsilon-greedy</a:t>
            </a:r>
            <a:r>
              <a:rPr kumimoji="1" lang="zh-CN" altLang="en-US" dirty="0"/>
              <a:t>）</a:t>
            </a:r>
            <a:endParaRPr kumimoji="1" lang="en-US" altLang="zh-CN" dirty="0"/>
          </a:p>
          <a:p>
            <a:r>
              <a:rPr kumimoji="1" lang="zh-CN" altLang="en-US" dirty="0"/>
              <a:t>而</a:t>
            </a:r>
            <a:r>
              <a:rPr kumimoji="1" lang="en-US" altLang="zh-CN" dirty="0"/>
              <a:t>q-learning</a:t>
            </a:r>
            <a:r>
              <a:rPr kumimoji="1" lang="zh-CN" altLang="en-US" dirty="0"/>
              <a:t>的更新是基于，下一个状态的最大值，也就是贪婪策略，所以</a:t>
            </a:r>
            <a:r>
              <a:rPr kumimoji="1" lang="en-US" altLang="zh-CN" dirty="0"/>
              <a:t>q-learning</a:t>
            </a:r>
            <a:r>
              <a:rPr kumimoji="1" lang="zh-CN" altLang="en-US" dirty="0"/>
              <a:t>是 </a:t>
            </a:r>
            <a:r>
              <a:rPr kumimoji="1" lang="zh-CN" altLang="en-US" dirty="0">
                <a:solidFill>
                  <a:srgbClr val="FF0000"/>
                </a:solidFill>
              </a:rPr>
              <a:t>离线学习算法 （</a:t>
            </a:r>
            <a:r>
              <a:rPr kumimoji="1" lang="en-US" altLang="zh-CN" dirty="0">
                <a:solidFill>
                  <a:srgbClr val="FF0000"/>
                </a:solidFill>
              </a:rPr>
              <a:t>off-policy</a:t>
            </a:r>
            <a:r>
              <a:rPr kumimoji="1" lang="zh-CN" altLang="en-US" dirty="0">
                <a:solidFill>
                  <a:srgbClr val="FF0000"/>
                </a:solidFill>
              </a:rPr>
              <a:t>） </a:t>
            </a:r>
            <a:r>
              <a:rPr kumimoji="1" lang="zh-CN" altLang="en-US" dirty="0"/>
              <a:t>因为 学习的策略是 贪婪策略，而互动的策略是 </a:t>
            </a:r>
            <a:r>
              <a:rPr kumimoji="1" lang="en-US" altLang="zh-CN" dirty="0"/>
              <a:t>epsilon-greedy</a:t>
            </a:r>
          </a:p>
          <a:p>
            <a:endParaRPr kumimoji="1" lang="en-US" altLang="zh-CN" dirty="0"/>
          </a:p>
          <a:p>
            <a:r>
              <a:rPr kumimoji="1" lang="zh-CN" altLang="en-US" dirty="0"/>
              <a:t>所以</a:t>
            </a:r>
            <a:r>
              <a:rPr kumimoji="1" lang="en-US" altLang="zh-CN" dirty="0" err="1"/>
              <a:t>sarsa</a:t>
            </a:r>
            <a:r>
              <a:rPr kumimoji="1" lang="zh-CN" altLang="en-US" dirty="0"/>
              <a:t>算法相对比较保守，因为有探索的那一部分，而</a:t>
            </a:r>
            <a:r>
              <a:rPr kumimoji="1" lang="en-US" altLang="zh-CN" dirty="0"/>
              <a:t>q-learning</a:t>
            </a:r>
            <a:r>
              <a:rPr kumimoji="1" lang="zh-CN" altLang="en-US" dirty="0"/>
              <a:t>算法比较激进，胆大。总的来说随着互动次数的增加，两个算法都会收敛于最优解，但是离线学习的效率更高，还有</a:t>
            </a:r>
            <a:r>
              <a:rPr kumimoji="1" lang="en-US" altLang="zh-CN" dirty="0"/>
              <a:t>DQN</a:t>
            </a:r>
            <a:r>
              <a:rPr kumimoji="1" lang="zh-CN" altLang="en-US" dirty="0"/>
              <a:t>也是基于</a:t>
            </a:r>
            <a:r>
              <a:rPr kumimoji="1" lang="en-US" altLang="zh-CN" dirty="0"/>
              <a:t>q-learning</a:t>
            </a:r>
            <a:r>
              <a:rPr kumimoji="1" lang="zh-CN" altLang="en-US" dirty="0"/>
              <a:t>的，所以相对于</a:t>
            </a:r>
            <a:r>
              <a:rPr kumimoji="1" lang="en-US" altLang="zh-CN" dirty="0" err="1"/>
              <a:t>sarsa</a:t>
            </a:r>
            <a:r>
              <a:rPr kumimoji="1" lang="zh-CN" altLang="en-US" dirty="0"/>
              <a:t>，</a:t>
            </a:r>
            <a:r>
              <a:rPr kumimoji="1" lang="en-US" altLang="zh-CN" dirty="0"/>
              <a:t>q-learning</a:t>
            </a:r>
            <a:r>
              <a:rPr kumimoji="1" lang="zh-CN" altLang="en-US" dirty="0"/>
              <a:t>更常用。</a:t>
            </a:r>
          </a:p>
        </p:txBody>
      </p:sp>
    </p:spTree>
    <p:extLst>
      <p:ext uri="{BB962C8B-B14F-4D97-AF65-F5344CB8AC3E}">
        <p14:creationId xmlns:p14="http://schemas.microsoft.com/office/powerpoint/2010/main" val="840933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a:xfrm>
            <a:off x="677334" y="263912"/>
            <a:ext cx="8596668" cy="1320800"/>
          </a:xfrm>
        </p:spPr>
        <p:txBody>
          <a:bodyPr/>
          <a:lstStyle/>
          <a:p>
            <a:r>
              <a:rPr kumimoji="1" lang="zh-CN" altLang="en-US" dirty="0">
                <a:solidFill>
                  <a:schemeClr val="tx1"/>
                </a:solidFill>
              </a:rPr>
              <a:t>传统强化学习的弊端</a:t>
            </a:r>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a:xfrm>
            <a:off x="677334" y="1268491"/>
            <a:ext cx="9659846" cy="5388787"/>
          </a:xfrm>
        </p:spPr>
        <p:txBody>
          <a:bodyPr/>
          <a:lstStyle/>
          <a:p>
            <a:r>
              <a:rPr kumimoji="1" lang="zh-CN" altLang="en-US" dirty="0"/>
              <a:t>传统强化学习只能用于离散的状态和动作，当遇到连续的状态空间和动作空间就没办法了。</a:t>
            </a:r>
            <a:endParaRPr kumimoji="1" lang="en-US" altLang="zh-CN" dirty="0"/>
          </a:p>
          <a:p>
            <a:r>
              <a:rPr kumimoji="1" lang="zh-CN" altLang="en-US" dirty="0"/>
              <a:t>以</a:t>
            </a:r>
            <a:r>
              <a:rPr kumimoji="1" lang="en-US" altLang="zh-CN" dirty="0"/>
              <a:t>q-learning</a:t>
            </a:r>
            <a:r>
              <a:rPr kumimoji="1" lang="zh-CN" altLang="en-US" dirty="0"/>
              <a:t>举例，最终算法会构建一个</a:t>
            </a:r>
            <a:r>
              <a:rPr kumimoji="1" lang="en-US" altLang="zh-CN" dirty="0"/>
              <a:t>q-table</a:t>
            </a:r>
            <a:r>
              <a:rPr kumimoji="1" lang="zh-CN" altLang="en-US" dirty="0"/>
              <a:t>用来记录每一个状态和该状态对应的动作关系表，像这样（初始化成</a:t>
            </a:r>
            <a:r>
              <a:rPr kumimoji="1" lang="en-US" altLang="zh-CN" dirty="0"/>
              <a:t>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随着互动的次数增加，然后智能体根据</a:t>
            </a:r>
            <a:r>
              <a:rPr kumimoji="1" lang="en-US" altLang="zh-CN" dirty="0"/>
              <a:t>q-learning</a:t>
            </a:r>
            <a:r>
              <a:rPr kumimoji="1" lang="zh-CN" altLang="en-US" dirty="0"/>
              <a:t>决定策略，</a:t>
            </a:r>
            <a:r>
              <a:rPr kumimoji="1" lang="en-US" altLang="zh-CN" dirty="0"/>
              <a:t>q-table</a:t>
            </a:r>
            <a:r>
              <a:rPr kumimoji="1" lang="zh-CN" altLang="en-US" dirty="0"/>
              <a:t>就会变成这样：</a:t>
            </a:r>
            <a:endParaRPr kumimoji="1" lang="en-US" altLang="zh-CN" dirty="0"/>
          </a:p>
          <a:p>
            <a:endParaRPr kumimoji="1" lang="en-US" altLang="zh-CN" dirty="0"/>
          </a:p>
          <a:p>
            <a:endParaRPr kumimoji="1" lang="en-US" altLang="zh-CN" dirty="0"/>
          </a:p>
          <a:p>
            <a:endParaRPr kumimoji="1" lang="en-US" altLang="zh-CN" dirty="0"/>
          </a:p>
          <a:p>
            <a:r>
              <a:rPr kumimoji="1" lang="zh-CN" altLang="en-US" dirty="0"/>
              <a:t>哪怕状态和动作仍然是离散的，但当状态空间和动作空间越来越大，可以想象这个</a:t>
            </a:r>
            <a:r>
              <a:rPr kumimoji="1" lang="en-US" altLang="zh-CN" dirty="0"/>
              <a:t>q-table</a:t>
            </a:r>
            <a:r>
              <a:rPr kumimoji="1" lang="zh-CN" altLang="en-US" dirty="0"/>
              <a:t>会变得非常大，更新学习速度会变得非常慢，更何况当是状态和动作是</a:t>
            </a:r>
            <a:r>
              <a:rPr kumimoji="1" lang="zh-CN" altLang="en-US" dirty="0">
                <a:solidFill>
                  <a:srgbClr val="FF0000"/>
                </a:solidFill>
              </a:rPr>
              <a:t>连续</a:t>
            </a:r>
            <a:r>
              <a:rPr kumimoji="1" lang="zh-CN" altLang="en-US" dirty="0"/>
              <a:t>的，因为就是无限的状态和动作数量了，就无法用有限的</a:t>
            </a:r>
            <a:r>
              <a:rPr kumimoji="1" lang="en-US" altLang="zh-CN" dirty="0"/>
              <a:t>q-table</a:t>
            </a:r>
            <a:r>
              <a:rPr kumimoji="1" lang="zh-CN" altLang="en-US" dirty="0"/>
              <a:t>去记录了</a:t>
            </a:r>
            <a:endParaRPr kumimoji="1" lang="en-US" altLang="zh-CN" dirty="0"/>
          </a:p>
          <a:p>
            <a:r>
              <a:rPr kumimoji="1" lang="zh-CN" altLang="en-US" dirty="0"/>
              <a:t>所以接下去就要祭出 </a:t>
            </a:r>
            <a:r>
              <a:rPr kumimoji="1" lang="zh-CN" altLang="en-US" dirty="0">
                <a:solidFill>
                  <a:srgbClr val="FF0000"/>
                </a:solidFill>
              </a:rPr>
              <a:t>深度强化学习 </a:t>
            </a:r>
            <a:r>
              <a:rPr kumimoji="1" lang="zh-CN" altLang="en-US" dirty="0"/>
              <a:t>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C5FAA984-7F0D-3340-9298-B65673EFDC3E}"/>
              </a:ext>
            </a:extLst>
          </p:cNvPr>
          <p:cNvPicPr>
            <a:picLocks noChangeAspect="1"/>
          </p:cNvPicPr>
          <p:nvPr/>
        </p:nvPicPr>
        <p:blipFill>
          <a:blip r:embed="rId2"/>
          <a:stretch>
            <a:fillRect/>
          </a:stretch>
        </p:blipFill>
        <p:spPr>
          <a:xfrm>
            <a:off x="1164838" y="2320847"/>
            <a:ext cx="4152900" cy="1257300"/>
          </a:xfrm>
          <a:prstGeom prst="rect">
            <a:avLst/>
          </a:prstGeom>
        </p:spPr>
      </p:pic>
      <p:pic>
        <p:nvPicPr>
          <p:cNvPr id="6" name="图片 5">
            <a:extLst>
              <a:ext uri="{FF2B5EF4-FFF2-40B4-BE49-F238E27FC236}">
                <a16:creationId xmlns:a16="http://schemas.microsoft.com/office/drawing/2014/main" id="{1431E2BF-7270-554F-88FA-EE85C69558F9}"/>
              </a:ext>
            </a:extLst>
          </p:cNvPr>
          <p:cNvPicPr>
            <a:picLocks noChangeAspect="1"/>
          </p:cNvPicPr>
          <p:nvPr/>
        </p:nvPicPr>
        <p:blipFill>
          <a:blip r:embed="rId3"/>
          <a:stretch>
            <a:fillRect/>
          </a:stretch>
        </p:blipFill>
        <p:spPr>
          <a:xfrm>
            <a:off x="1164838" y="3934696"/>
            <a:ext cx="4178300" cy="1295400"/>
          </a:xfrm>
          <a:prstGeom prst="rect">
            <a:avLst/>
          </a:prstGeom>
        </p:spPr>
      </p:pic>
      <p:sp>
        <p:nvSpPr>
          <p:cNvPr id="7" name="矩形 6">
            <a:extLst>
              <a:ext uri="{FF2B5EF4-FFF2-40B4-BE49-F238E27FC236}">
                <a16:creationId xmlns:a16="http://schemas.microsoft.com/office/drawing/2014/main" id="{2B374EE2-5262-7443-A5A2-E4237D9CA7D3}"/>
              </a:ext>
            </a:extLst>
          </p:cNvPr>
          <p:cNvSpPr/>
          <p:nvPr/>
        </p:nvSpPr>
        <p:spPr>
          <a:xfrm>
            <a:off x="2163333" y="4760061"/>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4AC97713-9B3F-724E-ABF8-B5EB72BDBD0A}"/>
              </a:ext>
            </a:extLst>
          </p:cNvPr>
          <p:cNvSpPr/>
          <p:nvPr/>
        </p:nvSpPr>
        <p:spPr>
          <a:xfrm>
            <a:off x="2163335" y="4147014"/>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A73309A7-75F6-5244-B888-935EE4D1A395}"/>
              </a:ext>
            </a:extLst>
          </p:cNvPr>
          <p:cNvSpPr/>
          <p:nvPr/>
        </p:nvSpPr>
        <p:spPr>
          <a:xfrm>
            <a:off x="2163334" y="4371278"/>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4F631530-AD7D-3D49-BFDA-D269A4D21C1D}"/>
              </a:ext>
            </a:extLst>
          </p:cNvPr>
          <p:cNvSpPr/>
          <p:nvPr/>
        </p:nvSpPr>
        <p:spPr>
          <a:xfrm>
            <a:off x="4631937" y="4548943"/>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01AF25DE-105C-B346-802F-1A187701DB0B}"/>
              </a:ext>
            </a:extLst>
          </p:cNvPr>
          <p:cNvSpPr txBox="1"/>
          <p:nvPr/>
        </p:nvSpPr>
        <p:spPr>
          <a:xfrm>
            <a:off x="5398894" y="4786513"/>
            <a:ext cx="5659935" cy="369332"/>
          </a:xfrm>
          <a:prstGeom prst="rect">
            <a:avLst/>
          </a:prstGeom>
          <a:noFill/>
        </p:spPr>
        <p:txBody>
          <a:bodyPr wrap="square" rtlCol="0">
            <a:spAutoFit/>
          </a:bodyPr>
          <a:lstStyle/>
          <a:p>
            <a:r>
              <a:rPr kumimoji="1" lang="zh-CN" altLang="en-US" dirty="0">
                <a:solidFill>
                  <a:srgbClr val="92D050"/>
                </a:solidFill>
              </a:rPr>
              <a:t>假设状态</a:t>
            </a:r>
            <a:r>
              <a:rPr kumimoji="1" lang="en-US" altLang="zh-CN" dirty="0">
                <a:solidFill>
                  <a:srgbClr val="92D050"/>
                </a:solidFill>
              </a:rPr>
              <a:t>5</a:t>
            </a:r>
            <a:r>
              <a:rPr kumimoji="1" lang="zh-CN" altLang="en-US" dirty="0">
                <a:solidFill>
                  <a:srgbClr val="92D050"/>
                </a:solidFill>
              </a:rPr>
              <a:t>是最终状态，所以对应的动作值都是</a:t>
            </a:r>
            <a:r>
              <a:rPr kumimoji="1" lang="en-US" altLang="zh-CN" dirty="0">
                <a:solidFill>
                  <a:srgbClr val="92D050"/>
                </a:solidFill>
              </a:rPr>
              <a:t>0</a:t>
            </a:r>
            <a:endParaRPr kumimoji="1" lang="zh-CN" altLang="en-US" dirty="0">
              <a:solidFill>
                <a:srgbClr val="92D050"/>
              </a:solidFill>
            </a:endParaRPr>
          </a:p>
        </p:txBody>
      </p:sp>
    </p:spTree>
    <p:extLst>
      <p:ext uri="{BB962C8B-B14F-4D97-AF65-F5344CB8AC3E}">
        <p14:creationId xmlns:p14="http://schemas.microsoft.com/office/powerpoint/2010/main" val="3986888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39E05-3831-1246-BD3D-CC073BD8D7A4}"/>
              </a:ext>
            </a:extLst>
          </p:cNvPr>
          <p:cNvSpPr>
            <a:spLocks noGrp="1"/>
          </p:cNvSpPr>
          <p:nvPr>
            <p:ph type="title"/>
          </p:nvPr>
        </p:nvSpPr>
        <p:spPr>
          <a:xfrm>
            <a:off x="677334" y="252761"/>
            <a:ext cx="8596668" cy="1320800"/>
          </a:xfrm>
        </p:spPr>
        <p:txBody>
          <a:bodyPr/>
          <a:lstStyle/>
          <a:p>
            <a:r>
              <a:rPr kumimoji="1" lang="zh-CN" altLang="en-US" dirty="0">
                <a:solidFill>
                  <a:schemeClr val="tx1"/>
                </a:solidFill>
              </a:rPr>
              <a:t>其他资料</a:t>
            </a:r>
          </a:p>
        </p:txBody>
      </p:sp>
      <p:sp>
        <p:nvSpPr>
          <p:cNvPr id="3" name="内容占位符 2">
            <a:extLst>
              <a:ext uri="{FF2B5EF4-FFF2-40B4-BE49-F238E27FC236}">
                <a16:creationId xmlns:a16="http://schemas.microsoft.com/office/drawing/2014/main" id="{1143E60C-AC1A-D14E-AB5E-C3185090568B}"/>
              </a:ext>
            </a:extLst>
          </p:cNvPr>
          <p:cNvSpPr>
            <a:spLocks noGrp="1"/>
          </p:cNvSpPr>
          <p:nvPr>
            <p:ph idx="1"/>
          </p:nvPr>
        </p:nvSpPr>
        <p:spPr>
          <a:xfrm>
            <a:off x="677334" y="1703389"/>
            <a:ext cx="8596668" cy="3880773"/>
          </a:xfrm>
        </p:spPr>
        <p:txBody>
          <a:bodyPr/>
          <a:lstStyle/>
          <a:p>
            <a:r>
              <a:rPr kumimoji="1" lang="en" altLang="zh-CN" dirty="0">
                <a:hlinkClick r:id="rId2"/>
              </a:rPr>
              <a:t>https://github.com/namxedoc/simplerl4j.git</a:t>
            </a:r>
            <a:r>
              <a:rPr kumimoji="1" lang="en" altLang="zh-CN" dirty="0"/>
              <a:t>   </a:t>
            </a:r>
            <a:r>
              <a:rPr kumimoji="1" lang="zh-CN" altLang="en-US" dirty="0"/>
              <a:t>传统强化学习 简单的</a:t>
            </a:r>
            <a:r>
              <a:rPr kumimoji="1" lang="en-US" altLang="zh-CN" dirty="0"/>
              <a:t>java</a:t>
            </a:r>
            <a:r>
              <a:rPr kumimoji="1" lang="zh-CN" altLang="en-US" dirty="0"/>
              <a:t>实现</a:t>
            </a:r>
            <a:endParaRPr kumimoji="1" lang="en" altLang="zh-CN" dirty="0"/>
          </a:p>
          <a:p>
            <a:r>
              <a:rPr kumimoji="1" lang="en" altLang="zh-CN" dirty="0">
                <a:hlinkClick r:id="rId3"/>
              </a:rPr>
              <a:t>https://github.com/namxedoc/RLs.gi</a:t>
            </a:r>
            <a:r>
              <a:rPr kumimoji="1" lang="en-US" altLang="zh-CN" dirty="0">
                <a:hlinkClick r:id="rId3"/>
              </a:rPr>
              <a:t>t</a:t>
            </a:r>
            <a:r>
              <a:rPr kumimoji="1" lang="zh-CN" altLang="en-US" dirty="0"/>
              <a:t>   强化学习</a:t>
            </a:r>
            <a:r>
              <a:rPr kumimoji="1" lang="en-US" altLang="zh-CN" dirty="0"/>
              <a:t>gym</a:t>
            </a:r>
            <a:r>
              <a:rPr kumimoji="1" lang="zh-CN" altLang="en-US" dirty="0"/>
              <a:t>环境 简单的</a:t>
            </a:r>
            <a:r>
              <a:rPr kumimoji="1" lang="en-US" altLang="zh-CN" dirty="0"/>
              <a:t>python</a:t>
            </a:r>
            <a:r>
              <a:rPr kumimoji="1" lang="zh-CN" altLang="en-US" dirty="0"/>
              <a:t>实现</a:t>
            </a:r>
            <a:endParaRPr kumimoji="1" lang="en" altLang="zh-CN" dirty="0"/>
          </a:p>
          <a:p>
            <a:endParaRPr kumimoji="1" lang="zh-CN" altLang="en-US" dirty="0"/>
          </a:p>
        </p:txBody>
      </p:sp>
    </p:spTree>
    <p:extLst>
      <p:ext uri="{BB962C8B-B14F-4D97-AF65-F5344CB8AC3E}">
        <p14:creationId xmlns:p14="http://schemas.microsoft.com/office/powerpoint/2010/main" val="1418257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A9C775-6C1D-F940-912C-9C5859A9BBE6}"/>
              </a:ext>
            </a:extLst>
          </p:cNvPr>
          <p:cNvSpPr/>
          <p:nvPr/>
        </p:nvSpPr>
        <p:spPr>
          <a:xfrm>
            <a:off x="3403191" y="2666252"/>
            <a:ext cx="5406271" cy="1200329"/>
          </a:xfrm>
          <a:prstGeom prst="rect">
            <a:avLst/>
          </a:prstGeom>
          <a:noFill/>
        </p:spPr>
        <p:txBody>
          <a:bodyPr wrap="square" lIns="91440" tIns="45720" rIns="91440" bIns="45720">
            <a:spAutoFit/>
          </a:bodyPr>
          <a:lstStyle/>
          <a:p>
            <a:pPr algn="ctr"/>
            <a:r>
              <a:rPr lang="zh-CN" altLang="en-US" sz="7200" b="0" cap="none" spc="0" dirty="0">
                <a:ln w="0"/>
                <a:solidFill>
                  <a:schemeClr val="tx1"/>
                </a:solidFill>
                <a:effectLst>
                  <a:outerShdw blurRad="38100" dist="19050" dir="2700000" algn="tl" rotWithShape="0">
                    <a:schemeClr val="dk1">
                      <a:alpha val="40000"/>
                    </a:schemeClr>
                  </a:outerShdw>
                </a:effectLst>
              </a:rPr>
              <a:t>谢谢！～</a:t>
            </a:r>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9559486" cy="317027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endParaRPr lang="en-US" altLang="zh-CN" sz="2200" dirty="0">
              <a:solidFill>
                <a:schemeClr val="tx1"/>
              </a:solidFill>
            </a:endParaRPr>
          </a:p>
          <a:p>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6117</TotalTime>
  <Words>5161</Words>
  <Application>Microsoft Macintosh PowerPoint</Application>
  <PresentationFormat>宽屏</PresentationFormat>
  <Paragraphs>424</Paragraphs>
  <Slides>59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PowerPoint 演示文稿</vt:lpstr>
      <vt:lpstr>PowerPoint 演示文稿</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举例说明</vt:lpstr>
      <vt:lpstr>PowerPoint 演示文稿</vt:lpstr>
      <vt:lpstr>策略π</vt:lpstr>
      <vt:lpstr>状态值函数v（state-value function）</vt:lpstr>
      <vt:lpstr>贝尔曼方程1 贝尔曼预期方程</vt:lpstr>
      <vt:lpstr>PowerPoint 演示文稿</vt:lpstr>
      <vt:lpstr>PowerPoint 演示文稿</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MC 控制：常量α</vt:lpstr>
      <vt:lpstr>蒙特卡洛总结</vt:lpstr>
      <vt:lpstr>时间差分（TD）方法</vt:lpstr>
      <vt:lpstr>公式的变化（状态值）</vt:lpstr>
      <vt:lpstr>公式的变化（动作值）</vt:lpstr>
      <vt:lpstr>sarsa 也叫 sarsa(0)</vt:lpstr>
      <vt:lpstr>q-learning 也叫 sarsamax</vt:lpstr>
      <vt:lpstr>q-learning和sarsa的区别</vt:lpstr>
      <vt:lpstr>传统强化学习的弊端</vt:lpstr>
      <vt:lpstr>其他资料</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320</cp:revision>
  <dcterms:created xsi:type="dcterms:W3CDTF">2018-12-19T09:55:53Z</dcterms:created>
  <dcterms:modified xsi:type="dcterms:W3CDTF">2018-12-28T07:53:04Z</dcterms:modified>
</cp:coreProperties>
</file>